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9" r:id="rId5"/>
    <p:sldId id="262" r:id="rId6"/>
    <p:sldId id="265" r:id="rId7"/>
    <p:sldId id="263" r:id="rId8"/>
    <p:sldId id="260" r:id="rId9"/>
    <p:sldId id="264" r:id="rId10"/>
    <p:sldId id="261" r:id="rId11"/>
    <p:sldId id="266" r:id="rId12"/>
    <p:sldId id="267" r:id="rId13"/>
    <p:sldId id="271" r:id="rId14"/>
    <p:sldId id="272" r:id="rId15"/>
    <p:sldId id="273" r:id="rId16"/>
    <p:sldId id="274" r:id="rId17"/>
    <p:sldId id="268" r:id="rId18"/>
    <p:sldId id="275" r:id="rId19"/>
    <p:sldId id="276" r:id="rId20"/>
    <p:sldId id="269" r:id="rId21"/>
    <p:sldId id="270" r:id="rId22"/>
    <p:sldId id="287" r:id="rId23"/>
    <p:sldId id="282" r:id="rId24"/>
    <p:sldId id="278" r:id="rId25"/>
    <p:sldId id="279" r:id="rId26"/>
    <p:sldId id="280" r:id="rId27"/>
    <p:sldId id="281" r:id="rId28"/>
    <p:sldId id="283" r:id="rId29"/>
    <p:sldId id="285" r:id="rId30"/>
    <p:sldId id="288" r:id="rId31"/>
    <p:sldId id="289" r:id="rId32"/>
    <p:sldId id="286" r:id="rId33"/>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2" Type="http://schemas.openxmlformats.org/officeDocument/2006/relationships/hyperlink" Target="https://www.legifrance.gouv.fr/affichCodeArticle.do?idArticle=LEGIARTI000022469961&amp;cidTexte=LEGITEXT000006070719&amp;dateTexte=20100711" TargetMode="External"/><Relationship Id="rId1" Type="http://schemas.openxmlformats.org/officeDocument/2006/relationships/hyperlink" Target="https://www.legifrance.gouv.fr/affichCodeArticle.do?idArticle=LEGIARTI000037289542&amp;cidTexte=LEGITEXT000006070719&amp;dateTexte=20180806"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s://www.service-public.fr/particuliers/vosdroits/F12544" TargetMode="External"/><Relationship Id="rId2" Type="http://schemas.openxmlformats.org/officeDocument/2006/relationships/hyperlink" Target="https://www.service-public.fr/particuliers/vosdroits/F2354" TargetMode="External"/><Relationship Id="rId1" Type="http://schemas.openxmlformats.org/officeDocument/2006/relationships/hyperlink" Target="https://www.service-public.fr/particuliers/vosdroits/F1043" TargetMode="External"/><Relationship Id="rId6" Type="http://schemas.openxmlformats.org/officeDocument/2006/relationships/hyperlink" Target="https://www.service-public.fr/particuliers/vosdroits/F32235" TargetMode="External"/><Relationship Id="rId5" Type="http://schemas.openxmlformats.org/officeDocument/2006/relationships/hyperlink" Target="https://www.service-public.fr/particuliers/vosdroits/F32239" TargetMode="External"/><Relationship Id="rId4" Type="http://schemas.openxmlformats.org/officeDocument/2006/relationships/hyperlink" Target="https://www.service-public.fr/particuliers/vosdroits/F31985" TargetMode="External"/></Relationships>
</file>

<file path=ppt/diagrams/_rels/drawing10.xml.rels><?xml version="1.0" encoding="UTF-8" standalone="yes"?>
<Relationships xmlns="http://schemas.openxmlformats.org/package/2006/relationships"><Relationship Id="rId2" Type="http://schemas.openxmlformats.org/officeDocument/2006/relationships/hyperlink" Target="https://www.legifrance.gouv.fr/affichCodeArticle.do?idArticle=LEGIARTI000022469961&amp;cidTexte=LEGITEXT000006070719&amp;dateTexte=20100711" TargetMode="External"/><Relationship Id="rId1" Type="http://schemas.openxmlformats.org/officeDocument/2006/relationships/hyperlink" Target="https://www.legifrance.gouv.fr/affichCodeArticle.do?idArticle=LEGIARTI000037289542&amp;cidTexte=LEGITEXT000006070719&amp;dateTexte=20180806"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service-public.fr/particuliers/vosdroits/F12544" TargetMode="External"/><Relationship Id="rId2" Type="http://schemas.openxmlformats.org/officeDocument/2006/relationships/hyperlink" Target="https://www.service-public.fr/particuliers/vosdroits/F2354" TargetMode="External"/><Relationship Id="rId1" Type="http://schemas.openxmlformats.org/officeDocument/2006/relationships/hyperlink" Target="https://www.service-public.fr/particuliers/vosdroits/F1043" TargetMode="External"/><Relationship Id="rId6" Type="http://schemas.openxmlformats.org/officeDocument/2006/relationships/hyperlink" Target="https://www.service-public.fr/particuliers/vosdroits/F32235" TargetMode="External"/><Relationship Id="rId5" Type="http://schemas.openxmlformats.org/officeDocument/2006/relationships/hyperlink" Target="https://www.service-public.fr/particuliers/vosdroits/F32239" TargetMode="External"/><Relationship Id="rId4" Type="http://schemas.openxmlformats.org/officeDocument/2006/relationships/hyperlink" Target="https://www.service-public.fr/particuliers/vosdroits/F31985"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63A83-8277-4D28-9F98-565C6F9972B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B04A2F4-5409-4258-BC1A-1B1C733C3290}">
      <dgm:prSet/>
      <dgm:spPr/>
      <dgm:t>
        <a:bodyPr/>
        <a:lstStyle/>
        <a:p>
          <a:r>
            <a:rPr lang="fr-FR" dirty="0"/>
            <a:t>1./ L’outrage sexiste</a:t>
          </a:r>
          <a:endParaRPr lang="en-US" dirty="0"/>
        </a:p>
      </dgm:t>
    </dgm:pt>
    <dgm:pt modelId="{CB239E55-FFF3-4978-BF2E-C3412B207078}" type="parTrans" cxnId="{E9F1C274-62BD-4EDD-9267-EB8AB6884058}">
      <dgm:prSet/>
      <dgm:spPr/>
      <dgm:t>
        <a:bodyPr/>
        <a:lstStyle/>
        <a:p>
          <a:endParaRPr lang="en-US"/>
        </a:p>
      </dgm:t>
    </dgm:pt>
    <dgm:pt modelId="{51EC7839-70D2-42CD-B4C8-C5972CDA2404}" type="sibTrans" cxnId="{E9F1C274-62BD-4EDD-9267-EB8AB6884058}">
      <dgm:prSet/>
      <dgm:spPr/>
      <dgm:t>
        <a:bodyPr/>
        <a:lstStyle/>
        <a:p>
          <a:endParaRPr lang="en-US"/>
        </a:p>
      </dgm:t>
    </dgm:pt>
    <dgm:pt modelId="{F9832F50-2017-4011-B6E4-914A033E3CE6}">
      <dgm:prSet/>
      <dgm:spPr/>
      <dgm:t>
        <a:bodyPr/>
        <a:lstStyle/>
        <a:p>
          <a:r>
            <a:rPr lang="fr-FR" dirty="0"/>
            <a:t>2./ Le harcèlement</a:t>
          </a:r>
          <a:endParaRPr lang="en-US" dirty="0"/>
        </a:p>
      </dgm:t>
    </dgm:pt>
    <dgm:pt modelId="{3D8FB0EE-0BD0-4A6A-9E4F-8427B0893ED7}" type="parTrans" cxnId="{6521E071-A59C-482B-AC12-4418CFB2E551}">
      <dgm:prSet/>
      <dgm:spPr/>
      <dgm:t>
        <a:bodyPr/>
        <a:lstStyle/>
        <a:p>
          <a:endParaRPr lang="en-US"/>
        </a:p>
      </dgm:t>
    </dgm:pt>
    <dgm:pt modelId="{053CBA69-E786-46A9-A3D3-321242F9960B}" type="sibTrans" cxnId="{6521E071-A59C-482B-AC12-4418CFB2E551}">
      <dgm:prSet/>
      <dgm:spPr/>
      <dgm:t>
        <a:bodyPr/>
        <a:lstStyle/>
        <a:p>
          <a:endParaRPr lang="en-US"/>
        </a:p>
      </dgm:t>
    </dgm:pt>
    <dgm:pt modelId="{3F1831CE-1F81-4214-B876-2FD7026063C6}">
      <dgm:prSet/>
      <dgm:spPr/>
      <dgm:t>
        <a:bodyPr/>
        <a:lstStyle/>
        <a:p>
          <a:r>
            <a:rPr lang="fr-FR" dirty="0"/>
            <a:t>3./ Les violences conjugales</a:t>
          </a:r>
          <a:endParaRPr lang="en-US" dirty="0"/>
        </a:p>
      </dgm:t>
    </dgm:pt>
    <dgm:pt modelId="{276560EB-9B21-4585-9F53-5A908D8D15E2}" type="parTrans" cxnId="{0FB6B48C-C1C1-4CD9-B1A6-FB86B8A8FC35}">
      <dgm:prSet/>
      <dgm:spPr/>
      <dgm:t>
        <a:bodyPr/>
        <a:lstStyle/>
        <a:p>
          <a:endParaRPr lang="en-US"/>
        </a:p>
      </dgm:t>
    </dgm:pt>
    <dgm:pt modelId="{F47FE151-92BB-4631-8C4B-96199E66043E}" type="sibTrans" cxnId="{0FB6B48C-C1C1-4CD9-B1A6-FB86B8A8FC35}">
      <dgm:prSet/>
      <dgm:spPr/>
      <dgm:t>
        <a:bodyPr/>
        <a:lstStyle/>
        <a:p>
          <a:endParaRPr lang="en-US"/>
        </a:p>
      </dgm:t>
    </dgm:pt>
    <dgm:pt modelId="{EA0C707E-8747-4D5D-9029-4A85EFA2253B}">
      <dgm:prSet/>
      <dgm:spPr/>
      <dgm:t>
        <a:bodyPr/>
        <a:lstStyle/>
        <a:p>
          <a:r>
            <a:rPr lang="fr-FR" dirty="0"/>
            <a:t>4./ Les violences sexuelles</a:t>
          </a:r>
          <a:endParaRPr lang="en-US" dirty="0"/>
        </a:p>
      </dgm:t>
    </dgm:pt>
    <dgm:pt modelId="{A542B823-3F35-4591-B2CA-86DCB1A14A32}" type="parTrans" cxnId="{2192D3DB-079C-4476-A744-2C5A4C931724}">
      <dgm:prSet/>
      <dgm:spPr/>
      <dgm:t>
        <a:bodyPr/>
        <a:lstStyle/>
        <a:p>
          <a:endParaRPr lang="en-US"/>
        </a:p>
      </dgm:t>
    </dgm:pt>
    <dgm:pt modelId="{383F366E-A5E7-4D36-8C53-61E8D36831FD}" type="sibTrans" cxnId="{2192D3DB-079C-4476-A744-2C5A4C931724}">
      <dgm:prSet/>
      <dgm:spPr/>
      <dgm:t>
        <a:bodyPr/>
        <a:lstStyle/>
        <a:p>
          <a:endParaRPr lang="en-US"/>
        </a:p>
      </dgm:t>
    </dgm:pt>
    <dgm:pt modelId="{64169B54-93E0-404D-9D8D-FF39F0909271}">
      <dgm:prSet/>
      <dgm:spPr/>
      <dgm:t>
        <a:bodyPr/>
        <a:lstStyle/>
        <a:p>
          <a:r>
            <a:rPr lang="fr-FR" dirty="0"/>
            <a:t>5./ Les mutilations</a:t>
          </a:r>
          <a:endParaRPr lang="en-US" dirty="0"/>
        </a:p>
      </dgm:t>
    </dgm:pt>
    <dgm:pt modelId="{9DAE6B5C-8B90-465C-9716-D6256D9889CD}" type="parTrans" cxnId="{A96539B6-146F-4640-A227-CB10F9C4587D}">
      <dgm:prSet/>
      <dgm:spPr/>
      <dgm:t>
        <a:bodyPr/>
        <a:lstStyle/>
        <a:p>
          <a:endParaRPr lang="en-US"/>
        </a:p>
      </dgm:t>
    </dgm:pt>
    <dgm:pt modelId="{133D15DD-B488-45E3-9E51-93D95931066E}" type="sibTrans" cxnId="{A96539B6-146F-4640-A227-CB10F9C4587D}">
      <dgm:prSet/>
      <dgm:spPr/>
      <dgm:t>
        <a:bodyPr/>
        <a:lstStyle/>
        <a:p>
          <a:endParaRPr lang="en-US"/>
        </a:p>
      </dgm:t>
    </dgm:pt>
    <dgm:pt modelId="{365E4242-DCF9-4150-B086-AC9E3732C9FF}">
      <dgm:prSet/>
      <dgm:spPr/>
      <dgm:t>
        <a:bodyPr/>
        <a:lstStyle/>
        <a:p>
          <a:r>
            <a:rPr lang="fr-FR" dirty="0"/>
            <a:t>6./ Le mariage forcé</a:t>
          </a:r>
          <a:endParaRPr lang="en-US" dirty="0"/>
        </a:p>
      </dgm:t>
    </dgm:pt>
    <dgm:pt modelId="{9C250319-78F4-4D4B-80C0-7860A0916274}" type="parTrans" cxnId="{6FC32E4F-75DE-4695-98F6-6C6654AAFA53}">
      <dgm:prSet/>
      <dgm:spPr/>
      <dgm:t>
        <a:bodyPr/>
        <a:lstStyle/>
        <a:p>
          <a:endParaRPr lang="en-US"/>
        </a:p>
      </dgm:t>
    </dgm:pt>
    <dgm:pt modelId="{043B4642-AA72-41E2-ADED-10099A8CFE0B}" type="sibTrans" cxnId="{6FC32E4F-75DE-4695-98F6-6C6654AAFA53}">
      <dgm:prSet/>
      <dgm:spPr/>
      <dgm:t>
        <a:bodyPr/>
        <a:lstStyle/>
        <a:p>
          <a:endParaRPr lang="en-US"/>
        </a:p>
      </dgm:t>
    </dgm:pt>
    <dgm:pt modelId="{75256D58-A5B8-4F0F-BAED-498B7484F9D5}" type="pres">
      <dgm:prSet presAssocID="{64763A83-8277-4D28-9F98-565C6F9972B2}" presName="linear" presStyleCnt="0">
        <dgm:presLayoutVars>
          <dgm:animLvl val="lvl"/>
          <dgm:resizeHandles val="exact"/>
        </dgm:presLayoutVars>
      </dgm:prSet>
      <dgm:spPr/>
    </dgm:pt>
    <dgm:pt modelId="{CBE192D4-E519-4E06-964E-8338DC6A3709}" type="pres">
      <dgm:prSet presAssocID="{3B04A2F4-5409-4258-BC1A-1B1C733C3290}" presName="parentText" presStyleLbl="node1" presStyleIdx="0" presStyleCnt="6">
        <dgm:presLayoutVars>
          <dgm:chMax val="0"/>
          <dgm:bulletEnabled val="1"/>
        </dgm:presLayoutVars>
      </dgm:prSet>
      <dgm:spPr/>
    </dgm:pt>
    <dgm:pt modelId="{8BAF37D9-57B5-488C-A291-4AFEEE5E087D}" type="pres">
      <dgm:prSet presAssocID="{51EC7839-70D2-42CD-B4C8-C5972CDA2404}" presName="spacer" presStyleCnt="0"/>
      <dgm:spPr/>
    </dgm:pt>
    <dgm:pt modelId="{D48FC65A-FDC5-4794-B0C6-20079A19936B}" type="pres">
      <dgm:prSet presAssocID="{F9832F50-2017-4011-B6E4-914A033E3CE6}" presName="parentText" presStyleLbl="node1" presStyleIdx="1" presStyleCnt="6">
        <dgm:presLayoutVars>
          <dgm:chMax val="0"/>
          <dgm:bulletEnabled val="1"/>
        </dgm:presLayoutVars>
      </dgm:prSet>
      <dgm:spPr/>
    </dgm:pt>
    <dgm:pt modelId="{169C37A5-652C-4041-BB2F-1FADA6E44A8A}" type="pres">
      <dgm:prSet presAssocID="{053CBA69-E786-46A9-A3D3-321242F9960B}" presName="spacer" presStyleCnt="0"/>
      <dgm:spPr/>
    </dgm:pt>
    <dgm:pt modelId="{D387FE35-A1EC-451F-8651-D87CAC05A4B7}" type="pres">
      <dgm:prSet presAssocID="{3F1831CE-1F81-4214-B876-2FD7026063C6}" presName="parentText" presStyleLbl="node1" presStyleIdx="2" presStyleCnt="6">
        <dgm:presLayoutVars>
          <dgm:chMax val="0"/>
          <dgm:bulletEnabled val="1"/>
        </dgm:presLayoutVars>
      </dgm:prSet>
      <dgm:spPr/>
    </dgm:pt>
    <dgm:pt modelId="{A2F9F673-9574-440F-AE28-8381FC6D0CF7}" type="pres">
      <dgm:prSet presAssocID="{F47FE151-92BB-4631-8C4B-96199E66043E}" presName="spacer" presStyleCnt="0"/>
      <dgm:spPr/>
    </dgm:pt>
    <dgm:pt modelId="{EE3E5C52-CFD3-4D7F-A660-A3E1888E15CB}" type="pres">
      <dgm:prSet presAssocID="{EA0C707E-8747-4D5D-9029-4A85EFA2253B}" presName="parentText" presStyleLbl="node1" presStyleIdx="3" presStyleCnt="6">
        <dgm:presLayoutVars>
          <dgm:chMax val="0"/>
          <dgm:bulletEnabled val="1"/>
        </dgm:presLayoutVars>
      </dgm:prSet>
      <dgm:spPr/>
    </dgm:pt>
    <dgm:pt modelId="{52E3EFAB-96CB-4F7E-9011-CD1BD3FB9DF6}" type="pres">
      <dgm:prSet presAssocID="{383F366E-A5E7-4D36-8C53-61E8D36831FD}" presName="spacer" presStyleCnt="0"/>
      <dgm:spPr/>
    </dgm:pt>
    <dgm:pt modelId="{38DD617A-DA6D-4CD6-B07E-8D2D91746C49}" type="pres">
      <dgm:prSet presAssocID="{64169B54-93E0-404D-9D8D-FF39F0909271}" presName="parentText" presStyleLbl="node1" presStyleIdx="4" presStyleCnt="6">
        <dgm:presLayoutVars>
          <dgm:chMax val="0"/>
          <dgm:bulletEnabled val="1"/>
        </dgm:presLayoutVars>
      </dgm:prSet>
      <dgm:spPr/>
    </dgm:pt>
    <dgm:pt modelId="{654D6F20-3CE1-4A38-9F0C-5A31DDB13605}" type="pres">
      <dgm:prSet presAssocID="{133D15DD-B488-45E3-9E51-93D95931066E}" presName="spacer" presStyleCnt="0"/>
      <dgm:spPr/>
    </dgm:pt>
    <dgm:pt modelId="{FFDB2047-32CF-4AD1-BE99-79C7238A8BFA}" type="pres">
      <dgm:prSet presAssocID="{365E4242-DCF9-4150-B086-AC9E3732C9FF}" presName="parentText" presStyleLbl="node1" presStyleIdx="5" presStyleCnt="6">
        <dgm:presLayoutVars>
          <dgm:chMax val="0"/>
          <dgm:bulletEnabled val="1"/>
        </dgm:presLayoutVars>
      </dgm:prSet>
      <dgm:spPr/>
    </dgm:pt>
  </dgm:ptLst>
  <dgm:cxnLst>
    <dgm:cxn modelId="{F870B803-E8F2-471E-84D3-9522A3600EAC}" type="presOf" srcId="{64763A83-8277-4D28-9F98-565C6F9972B2}" destId="{75256D58-A5B8-4F0F-BAED-498B7484F9D5}" srcOrd="0" destOrd="0" presId="urn:microsoft.com/office/officeart/2005/8/layout/vList2"/>
    <dgm:cxn modelId="{30B68D1F-B5E4-45BB-89E4-595EB440FDFC}" type="presOf" srcId="{365E4242-DCF9-4150-B086-AC9E3732C9FF}" destId="{FFDB2047-32CF-4AD1-BE99-79C7238A8BFA}" srcOrd="0" destOrd="0" presId="urn:microsoft.com/office/officeart/2005/8/layout/vList2"/>
    <dgm:cxn modelId="{791D3448-6D70-4A07-B1EB-77AAA579827A}" type="presOf" srcId="{3B04A2F4-5409-4258-BC1A-1B1C733C3290}" destId="{CBE192D4-E519-4E06-964E-8338DC6A3709}" srcOrd="0" destOrd="0" presId="urn:microsoft.com/office/officeart/2005/8/layout/vList2"/>
    <dgm:cxn modelId="{75987D6D-3B9F-44E7-97B5-FA35C57206BF}" type="presOf" srcId="{64169B54-93E0-404D-9D8D-FF39F0909271}" destId="{38DD617A-DA6D-4CD6-B07E-8D2D91746C49}" srcOrd="0" destOrd="0" presId="urn:microsoft.com/office/officeart/2005/8/layout/vList2"/>
    <dgm:cxn modelId="{6FC32E4F-75DE-4695-98F6-6C6654AAFA53}" srcId="{64763A83-8277-4D28-9F98-565C6F9972B2}" destId="{365E4242-DCF9-4150-B086-AC9E3732C9FF}" srcOrd="5" destOrd="0" parTransId="{9C250319-78F4-4D4B-80C0-7860A0916274}" sibTransId="{043B4642-AA72-41E2-ADED-10099A8CFE0B}"/>
    <dgm:cxn modelId="{6521E071-A59C-482B-AC12-4418CFB2E551}" srcId="{64763A83-8277-4D28-9F98-565C6F9972B2}" destId="{F9832F50-2017-4011-B6E4-914A033E3CE6}" srcOrd="1" destOrd="0" parTransId="{3D8FB0EE-0BD0-4A6A-9E4F-8427B0893ED7}" sibTransId="{053CBA69-E786-46A9-A3D3-321242F9960B}"/>
    <dgm:cxn modelId="{E9F1C274-62BD-4EDD-9267-EB8AB6884058}" srcId="{64763A83-8277-4D28-9F98-565C6F9972B2}" destId="{3B04A2F4-5409-4258-BC1A-1B1C733C3290}" srcOrd="0" destOrd="0" parTransId="{CB239E55-FFF3-4978-BF2E-C3412B207078}" sibTransId="{51EC7839-70D2-42CD-B4C8-C5972CDA2404}"/>
    <dgm:cxn modelId="{4C486475-DD6E-447B-A2B3-10A64E44A9B0}" type="presOf" srcId="{EA0C707E-8747-4D5D-9029-4A85EFA2253B}" destId="{EE3E5C52-CFD3-4D7F-A660-A3E1888E15CB}" srcOrd="0" destOrd="0" presId="urn:microsoft.com/office/officeart/2005/8/layout/vList2"/>
    <dgm:cxn modelId="{91101C76-DA0D-4B6C-8912-4FF85A399A71}" type="presOf" srcId="{3F1831CE-1F81-4214-B876-2FD7026063C6}" destId="{D387FE35-A1EC-451F-8651-D87CAC05A4B7}" srcOrd="0" destOrd="0" presId="urn:microsoft.com/office/officeart/2005/8/layout/vList2"/>
    <dgm:cxn modelId="{0FB6B48C-C1C1-4CD9-B1A6-FB86B8A8FC35}" srcId="{64763A83-8277-4D28-9F98-565C6F9972B2}" destId="{3F1831CE-1F81-4214-B876-2FD7026063C6}" srcOrd="2" destOrd="0" parTransId="{276560EB-9B21-4585-9F53-5A908D8D15E2}" sibTransId="{F47FE151-92BB-4631-8C4B-96199E66043E}"/>
    <dgm:cxn modelId="{A96539B6-146F-4640-A227-CB10F9C4587D}" srcId="{64763A83-8277-4D28-9F98-565C6F9972B2}" destId="{64169B54-93E0-404D-9D8D-FF39F0909271}" srcOrd="4" destOrd="0" parTransId="{9DAE6B5C-8B90-465C-9716-D6256D9889CD}" sibTransId="{133D15DD-B488-45E3-9E51-93D95931066E}"/>
    <dgm:cxn modelId="{B79461C8-49F6-4B28-9B78-9DE341DB3853}" type="presOf" srcId="{F9832F50-2017-4011-B6E4-914A033E3CE6}" destId="{D48FC65A-FDC5-4794-B0C6-20079A19936B}" srcOrd="0" destOrd="0" presId="urn:microsoft.com/office/officeart/2005/8/layout/vList2"/>
    <dgm:cxn modelId="{2192D3DB-079C-4476-A744-2C5A4C931724}" srcId="{64763A83-8277-4D28-9F98-565C6F9972B2}" destId="{EA0C707E-8747-4D5D-9029-4A85EFA2253B}" srcOrd="3" destOrd="0" parTransId="{A542B823-3F35-4591-B2CA-86DCB1A14A32}" sibTransId="{383F366E-A5E7-4D36-8C53-61E8D36831FD}"/>
    <dgm:cxn modelId="{697705FC-5E70-4CC5-9D66-2859CCDD800D}" type="presParOf" srcId="{75256D58-A5B8-4F0F-BAED-498B7484F9D5}" destId="{CBE192D4-E519-4E06-964E-8338DC6A3709}" srcOrd="0" destOrd="0" presId="urn:microsoft.com/office/officeart/2005/8/layout/vList2"/>
    <dgm:cxn modelId="{5D05A6D5-23DF-4A0B-BA0F-276724551351}" type="presParOf" srcId="{75256D58-A5B8-4F0F-BAED-498B7484F9D5}" destId="{8BAF37D9-57B5-488C-A291-4AFEEE5E087D}" srcOrd="1" destOrd="0" presId="urn:microsoft.com/office/officeart/2005/8/layout/vList2"/>
    <dgm:cxn modelId="{6695892F-F97D-42B8-A757-96AEC127084D}" type="presParOf" srcId="{75256D58-A5B8-4F0F-BAED-498B7484F9D5}" destId="{D48FC65A-FDC5-4794-B0C6-20079A19936B}" srcOrd="2" destOrd="0" presId="urn:microsoft.com/office/officeart/2005/8/layout/vList2"/>
    <dgm:cxn modelId="{B3D9072C-9170-4D33-B62A-83ECD60A8EF7}" type="presParOf" srcId="{75256D58-A5B8-4F0F-BAED-498B7484F9D5}" destId="{169C37A5-652C-4041-BB2F-1FADA6E44A8A}" srcOrd="3" destOrd="0" presId="urn:microsoft.com/office/officeart/2005/8/layout/vList2"/>
    <dgm:cxn modelId="{B7C5647C-3ECD-46AD-A259-98EBCEE66542}" type="presParOf" srcId="{75256D58-A5B8-4F0F-BAED-498B7484F9D5}" destId="{D387FE35-A1EC-451F-8651-D87CAC05A4B7}" srcOrd="4" destOrd="0" presId="urn:microsoft.com/office/officeart/2005/8/layout/vList2"/>
    <dgm:cxn modelId="{444D42C5-004B-48AC-9096-FD907DFB2A09}" type="presParOf" srcId="{75256D58-A5B8-4F0F-BAED-498B7484F9D5}" destId="{A2F9F673-9574-440F-AE28-8381FC6D0CF7}" srcOrd="5" destOrd="0" presId="urn:microsoft.com/office/officeart/2005/8/layout/vList2"/>
    <dgm:cxn modelId="{DE8E9386-138B-40A9-BB30-1839A5235568}" type="presParOf" srcId="{75256D58-A5B8-4F0F-BAED-498B7484F9D5}" destId="{EE3E5C52-CFD3-4D7F-A660-A3E1888E15CB}" srcOrd="6" destOrd="0" presId="urn:microsoft.com/office/officeart/2005/8/layout/vList2"/>
    <dgm:cxn modelId="{0B3490EF-0CE9-4A5C-80E5-B908CEB5D39D}" type="presParOf" srcId="{75256D58-A5B8-4F0F-BAED-498B7484F9D5}" destId="{52E3EFAB-96CB-4F7E-9011-CD1BD3FB9DF6}" srcOrd="7" destOrd="0" presId="urn:microsoft.com/office/officeart/2005/8/layout/vList2"/>
    <dgm:cxn modelId="{B28F6D63-7D6D-4F02-8C67-796AEBA56FEB}" type="presParOf" srcId="{75256D58-A5B8-4F0F-BAED-498B7484F9D5}" destId="{38DD617A-DA6D-4CD6-B07E-8D2D91746C49}" srcOrd="8" destOrd="0" presId="urn:microsoft.com/office/officeart/2005/8/layout/vList2"/>
    <dgm:cxn modelId="{40ED817D-6E42-4177-B8AC-79F422123B03}" type="presParOf" srcId="{75256D58-A5B8-4F0F-BAED-498B7484F9D5}" destId="{654D6F20-3CE1-4A38-9F0C-5A31DDB13605}" srcOrd="9" destOrd="0" presId="urn:microsoft.com/office/officeart/2005/8/layout/vList2"/>
    <dgm:cxn modelId="{7B2D6E24-BCDF-443A-A50F-3D717648FFF7}" type="presParOf" srcId="{75256D58-A5B8-4F0F-BAED-498B7484F9D5}" destId="{FFDB2047-32CF-4AD1-BE99-79C7238A8BF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D4664-FB14-4E8A-BD72-DAC9C4B4C8A3}"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223C863E-2EF8-4EE2-B731-EFE98A578080}">
      <dgm:prSet custT="1"/>
      <dgm:spPr/>
      <dgm:t>
        <a:bodyPr/>
        <a:lstStyle/>
        <a:p>
          <a:r>
            <a:rPr lang="fr-FR" sz="3200" b="1" dirty="0"/>
            <a:t>Les notions de contrainte, menace et surprise</a:t>
          </a:r>
          <a:endParaRPr lang="en-US" sz="3200" dirty="0"/>
        </a:p>
      </dgm:t>
    </dgm:pt>
    <dgm:pt modelId="{2E88767A-49E7-4C3A-A0C5-7544BB12C506}" type="parTrans" cxnId="{01947D03-B3C8-4342-B987-571FDA3814F8}">
      <dgm:prSet/>
      <dgm:spPr/>
      <dgm:t>
        <a:bodyPr/>
        <a:lstStyle/>
        <a:p>
          <a:endParaRPr lang="en-US"/>
        </a:p>
      </dgm:t>
    </dgm:pt>
    <dgm:pt modelId="{DFF50E04-CFE0-44F2-930E-DE4DBF791DDE}" type="sibTrans" cxnId="{01947D03-B3C8-4342-B987-571FDA3814F8}">
      <dgm:prSet/>
      <dgm:spPr/>
      <dgm:t>
        <a:bodyPr/>
        <a:lstStyle/>
        <a:p>
          <a:endParaRPr lang="en-US"/>
        </a:p>
      </dgm:t>
    </dgm:pt>
    <dgm:pt modelId="{61B54DA3-0966-4D1B-B687-53D822196725}">
      <dgm:prSet custT="1"/>
      <dgm:spPr/>
      <dgm:t>
        <a:bodyPr/>
        <a:lstStyle/>
        <a:p>
          <a:r>
            <a:rPr lang="fr-FR" sz="2000" dirty="0"/>
            <a:t>Tout acte sexuel (attouchement, caresse, pénétration…) commis avec violence, contrainte, menace ou surprise est interdit par la loi et sanctionné pénalement.</a:t>
          </a:r>
          <a:endParaRPr lang="en-US" sz="2000" dirty="0"/>
        </a:p>
      </dgm:t>
    </dgm:pt>
    <dgm:pt modelId="{78A5554A-B224-490F-B3D2-A966B6EF6040}" type="parTrans" cxnId="{64DFF5AC-6C04-4B8D-B1D6-8C5C147C4D8B}">
      <dgm:prSet/>
      <dgm:spPr/>
      <dgm:t>
        <a:bodyPr/>
        <a:lstStyle/>
        <a:p>
          <a:endParaRPr lang="en-US"/>
        </a:p>
      </dgm:t>
    </dgm:pt>
    <dgm:pt modelId="{FFF1990C-07F3-4C67-8E5F-07203C5BD7D1}" type="sibTrans" cxnId="{64DFF5AC-6C04-4B8D-B1D6-8C5C147C4D8B}">
      <dgm:prSet/>
      <dgm:spPr/>
      <dgm:t>
        <a:bodyPr/>
        <a:lstStyle/>
        <a:p>
          <a:endParaRPr lang="en-US"/>
        </a:p>
      </dgm:t>
    </dgm:pt>
    <dgm:pt modelId="{AC0B43CF-526B-4024-AE09-FB999404FB9E}">
      <dgm:prSet custT="1"/>
      <dgm:spPr/>
      <dgm:t>
        <a:bodyPr/>
        <a:lstStyle/>
        <a:p>
          <a:r>
            <a:rPr lang="fr-FR" sz="2000" b="1" dirty="0"/>
            <a:t>La contrainte</a:t>
          </a:r>
          <a:r>
            <a:rPr lang="fr-FR" sz="2000" dirty="0"/>
            <a:t> suppose l’existence de pressions physiques ou morales. </a:t>
          </a:r>
          <a:r>
            <a:rPr lang="fr-FR" sz="2000" b="1" dirty="0"/>
            <a:t>La menace</a:t>
          </a:r>
          <a:r>
            <a:rPr lang="fr-FR" sz="2000" dirty="0"/>
            <a:t> peut être le fait pour l’auteur d’annoncer des représailles en cas de refus de la victime. Il y a recours à</a:t>
          </a:r>
          <a:r>
            <a:rPr lang="fr-FR" sz="2000" b="1" dirty="0"/>
            <a:t> la surprise</a:t>
          </a:r>
          <a:r>
            <a:rPr lang="fr-FR" sz="2000" dirty="0"/>
            <a:t> lorsque par exemple la victime était inconsciente ou en état d’alcoolémie.</a:t>
          </a:r>
          <a:endParaRPr lang="en-US" sz="2000" dirty="0"/>
        </a:p>
      </dgm:t>
    </dgm:pt>
    <dgm:pt modelId="{407AA3DF-50AF-4301-9AF0-726FA54EF587}" type="parTrans" cxnId="{B3A900ED-DCE0-4E5C-A319-95142CB952A3}">
      <dgm:prSet/>
      <dgm:spPr/>
      <dgm:t>
        <a:bodyPr/>
        <a:lstStyle/>
        <a:p>
          <a:endParaRPr lang="en-US"/>
        </a:p>
      </dgm:t>
    </dgm:pt>
    <dgm:pt modelId="{8B7D074E-1782-488B-91BC-48D1CCC3A83E}" type="sibTrans" cxnId="{B3A900ED-DCE0-4E5C-A319-95142CB952A3}">
      <dgm:prSet/>
      <dgm:spPr/>
      <dgm:t>
        <a:bodyPr/>
        <a:lstStyle/>
        <a:p>
          <a:endParaRPr lang="en-US"/>
        </a:p>
      </dgm:t>
    </dgm:pt>
    <dgm:pt modelId="{FB71C0E9-9798-470E-ACD9-74E5576FFA2A}">
      <dgm:prSet custT="1"/>
      <dgm:spPr/>
      <dgm:t>
        <a:bodyPr/>
        <a:lstStyle/>
        <a:p>
          <a:r>
            <a:rPr lang="fr-FR" sz="1600" dirty="0">
              <a:hlinkClick xmlns:r="http://schemas.openxmlformats.org/officeDocument/2006/relationships" r:id="rId1"/>
            </a:rPr>
            <a:t>L’article 222-2-1 du code pénal</a:t>
          </a:r>
          <a:r>
            <a:rPr lang="fr-FR" sz="1600" dirty="0"/>
            <a:t> précise la définition de la contrainte et de la surprise, notamment lorsque les faits ont été commis sur une personne mineure :</a:t>
          </a:r>
          <a:endParaRPr lang="en-US" sz="1600" dirty="0"/>
        </a:p>
      </dgm:t>
    </dgm:pt>
    <dgm:pt modelId="{CDF6AA13-9958-4FF9-9714-DD39634D6030}" type="parTrans" cxnId="{A7B945FC-2155-4121-992F-2D50F22E0935}">
      <dgm:prSet/>
      <dgm:spPr/>
      <dgm:t>
        <a:bodyPr/>
        <a:lstStyle/>
        <a:p>
          <a:endParaRPr lang="en-US"/>
        </a:p>
      </dgm:t>
    </dgm:pt>
    <dgm:pt modelId="{8599E8F9-BB23-4223-8AC9-B6512FBF7B4E}" type="sibTrans" cxnId="{A7B945FC-2155-4121-992F-2D50F22E0935}">
      <dgm:prSet/>
      <dgm:spPr/>
      <dgm:t>
        <a:bodyPr/>
        <a:lstStyle/>
        <a:p>
          <a:endParaRPr lang="en-US"/>
        </a:p>
      </dgm:t>
    </dgm:pt>
    <dgm:pt modelId="{B716A5C1-7D54-4909-9840-F9333E6728B6}">
      <dgm:prSet custT="1"/>
      <dgm:spPr/>
      <dgm:t>
        <a:bodyPr/>
        <a:lstStyle/>
        <a:p>
          <a:r>
            <a:rPr lang="fr-FR" sz="1600" b="1" dirty="0"/>
            <a:t>lorsque la victime est âgée de moins de 18 ans :</a:t>
          </a:r>
          <a:r>
            <a:rPr lang="fr-FR" sz="1600" dirty="0"/>
            <a:t> </a:t>
          </a:r>
          <a:r>
            <a:rPr lang="fr-FR" sz="1600" i="1" dirty="0"/>
            <a:t>"la contrainte morale mentionnée au premier alinéa de l'article </a:t>
          </a:r>
          <a:r>
            <a:rPr lang="fr-FR" sz="1600" i="1" dirty="0" err="1"/>
            <a:t>sus-mentionné</a:t>
          </a:r>
          <a:r>
            <a:rPr lang="fr-FR" sz="1600" i="1" dirty="0"/>
            <a:t> ou la surprise mentionnée au premier alinéa de l’</a:t>
          </a:r>
          <a:r>
            <a:rPr lang="fr-FR" sz="1600" i="1" dirty="0">
              <a:hlinkClick xmlns:r="http://schemas.openxmlformats.org/officeDocument/2006/relationships" r:id="rId2"/>
            </a:rPr>
            <a:t>article 222-22 du code pénal</a:t>
          </a:r>
          <a:r>
            <a:rPr lang="fr-FR" sz="1600" i="1" dirty="0"/>
            <a:t>"</a:t>
          </a:r>
          <a:endParaRPr lang="en-US" sz="1600" dirty="0"/>
        </a:p>
      </dgm:t>
    </dgm:pt>
    <dgm:pt modelId="{3F8CDF93-A3FA-4AFF-91FB-505A40F2FB5E}" type="parTrans" cxnId="{D047AE0F-2F2E-458C-897F-A594C0BF302C}">
      <dgm:prSet/>
      <dgm:spPr/>
      <dgm:t>
        <a:bodyPr/>
        <a:lstStyle/>
        <a:p>
          <a:endParaRPr lang="en-US"/>
        </a:p>
      </dgm:t>
    </dgm:pt>
    <dgm:pt modelId="{50DACFEE-4BAE-437B-BB8B-67CED9949AC5}" type="sibTrans" cxnId="{D047AE0F-2F2E-458C-897F-A594C0BF302C}">
      <dgm:prSet/>
      <dgm:spPr/>
      <dgm:t>
        <a:bodyPr/>
        <a:lstStyle/>
        <a:p>
          <a:endParaRPr lang="en-US"/>
        </a:p>
      </dgm:t>
    </dgm:pt>
    <dgm:pt modelId="{C83FE2D2-B0A8-4119-97E3-8A95F0993832}">
      <dgm:prSet custT="1"/>
      <dgm:spPr/>
      <dgm:t>
        <a:bodyPr/>
        <a:lstStyle/>
        <a:p>
          <a:r>
            <a:rPr lang="fr-FR" sz="1600" b="1" dirty="0"/>
            <a:t>lorsque la victime est âgée de moins de 15 ans :</a:t>
          </a:r>
          <a:r>
            <a:rPr lang="fr-FR" sz="1600" dirty="0"/>
            <a:t> </a:t>
          </a:r>
          <a:r>
            <a:rPr lang="fr-FR" sz="1600" i="1" dirty="0"/>
            <a:t>"la contrainte morale ou la surprise sont caractérisées par l’abus de la vulnérabilité de la victime ne disposant pas du discernement nécessaire pour ces actes".</a:t>
          </a:r>
          <a:endParaRPr lang="en-US" sz="1600" dirty="0"/>
        </a:p>
      </dgm:t>
    </dgm:pt>
    <dgm:pt modelId="{433F6BAD-9921-4851-924B-ECF4CCDAC71C}" type="parTrans" cxnId="{23C52173-958F-4DFD-99AC-1A4B99F4A4AC}">
      <dgm:prSet/>
      <dgm:spPr/>
      <dgm:t>
        <a:bodyPr/>
        <a:lstStyle/>
        <a:p>
          <a:endParaRPr lang="en-US"/>
        </a:p>
      </dgm:t>
    </dgm:pt>
    <dgm:pt modelId="{C5C1621A-7B97-4F63-9AB3-2346195C2FFE}" type="sibTrans" cxnId="{23C52173-958F-4DFD-99AC-1A4B99F4A4AC}">
      <dgm:prSet/>
      <dgm:spPr/>
      <dgm:t>
        <a:bodyPr/>
        <a:lstStyle/>
        <a:p>
          <a:endParaRPr lang="en-US"/>
        </a:p>
      </dgm:t>
    </dgm:pt>
    <dgm:pt modelId="{6B0E7F27-91C1-48C7-BD3C-F65D9EBAF353}" type="pres">
      <dgm:prSet presAssocID="{8E1D4664-FB14-4E8A-BD72-DAC9C4B4C8A3}" presName="Name0" presStyleCnt="0">
        <dgm:presLayoutVars>
          <dgm:dir/>
          <dgm:resizeHandles val="exact"/>
        </dgm:presLayoutVars>
      </dgm:prSet>
      <dgm:spPr/>
    </dgm:pt>
    <dgm:pt modelId="{65AD2291-46D5-43B7-BD20-E0C51BCF294E}" type="pres">
      <dgm:prSet presAssocID="{223C863E-2EF8-4EE2-B731-EFE98A578080}" presName="node" presStyleLbl="node1" presStyleIdx="0" presStyleCnt="4" custScaleY="196969">
        <dgm:presLayoutVars>
          <dgm:bulletEnabled val="1"/>
        </dgm:presLayoutVars>
      </dgm:prSet>
      <dgm:spPr/>
    </dgm:pt>
    <dgm:pt modelId="{C138A389-3524-4C30-B4AC-C7DBEE9FEFD9}" type="pres">
      <dgm:prSet presAssocID="{DFF50E04-CFE0-44F2-930E-DE4DBF791DDE}" presName="sibTrans" presStyleLbl="sibTrans2D1" presStyleIdx="0" presStyleCnt="3"/>
      <dgm:spPr/>
    </dgm:pt>
    <dgm:pt modelId="{43A9E004-D075-4A69-8807-82112CA60737}" type="pres">
      <dgm:prSet presAssocID="{DFF50E04-CFE0-44F2-930E-DE4DBF791DDE}" presName="connectorText" presStyleLbl="sibTrans2D1" presStyleIdx="0" presStyleCnt="3"/>
      <dgm:spPr/>
    </dgm:pt>
    <dgm:pt modelId="{2C68572F-1101-40F9-A64C-0223E6D523ED}" type="pres">
      <dgm:prSet presAssocID="{61B54DA3-0966-4D1B-B687-53D822196725}" presName="node" presStyleLbl="node1" presStyleIdx="1" presStyleCnt="4" custScaleY="197097">
        <dgm:presLayoutVars>
          <dgm:bulletEnabled val="1"/>
        </dgm:presLayoutVars>
      </dgm:prSet>
      <dgm:spPr/>
    </dgm:pt>
    <dgm:pt modelId="{2097BA83-6D41-4B01-AE87-22BC8C273FDA}" type="pres">
      <dgm:prSet presAssocID="{FFF1990C-07F3-4C67-8E5F-07203C5BD7D1}" presName="sibTrans" presStyleLbl="sibTrans2D1" presStyleIdx="1" presStyleCnt="3"/>
      <dgm:spPr/>
    </dgm:pt>
    <dgm:pt modelId="{276337E9-E6CA-4262-AF92-86D97DD97452}" type="pres">
      <dgm:prSet presAssocID="{FFF1990C-07F3-4C67-8E5F-07203C5BD7D1}" presName="connectorText" presStyleLbl="sibTrans2D1" presStyleIdx="1" presStyleCnt="3"/>
      <dgm:spPr/>
    </dgm:pt>
    <dgm:pt modelId="{6EE5EEDE-4404-4021-90A3-8732261BEA82}" type="pres">
      <dgm:prSet presAssocID="{AC0B43CF-526B-4024-AE09-FB999404FB9E}" presName="node" presStyleLbl="node1" presStyleIdx="2" presStyleCnt="4" custScaleY="196777">
        <dgm:presLayoutVars>
          <dgm:bulletEnabled val="1"/>
        </dgm:presLayoutVars>
      </dgm:prSet>
      <dgm:spPr/>
    </dgm:pt>
    <dgm:pt modelId="{20C7168F-1F42-4A76-BAB2-AD47D0454F1A}" type="pres">
      <dgm:prSet presAssocID="{8B7D074E-1782-488B-91BC-48D1CCC3A83E}" presName="sibTrans" presStyleLbl="sibTrans2D1" presStyleIdx="2" presStyleCnt="3"/>
      <dgm:spPr/>
    </dgm:pt>
    <dgm:pt modelId="{DBD0F47F-D02F-4E7A-BA63-4C97F71B9D38}" type="pres">
      <dgm:prSet presAssocID="{8B7D074E-1782-488B-91BC-48D1CCC3A83E}" presName="connectorText" presStyleLbl="sibTrans2D1" presStyleIdx="2" presStyleCnt="3"/>
      <dgm:spPr/>
    </dgm:pt>
    <dgm:pt modelId="{797AA9EF-DB38-47D6-808A-0AD27D672D81}" type="pres">
      <dgm:prSet presAssocID="{FB71C0E9-9798-470E-ACD9-74E5576FFA2A}" presName="node" presStyleLbl="node1" presStyleIdx="3" presStyleCnt="4" custScaleX="134114" custScaleY="197097">
        <dgm:presLayoutVars>
          <dgm:bulletEnabled val="1"/>
        </dgm:presLayoutVars>
      </dgm:prSet>
      <dgm:spPr/>
    </dgm:pt>
  </dgm:ptLst>
  <dgm:cxnLst>
    <dgm:cxn modelId="{01947D03-B3C8-4342-B987-571FDA3814F8}" srcId="{8E1D4664-FB14-4E8A-BD72-DAC9C4B4C8A3}" destId="{223C863E-2EF8-4EE2-B731-EFE98A578080}" srcOrd="0" destOrd="0" parTransId="{2E88767A-49E7-4C3A-A0C5-7544BB12C506}" sibTransId="{DFF50E04-CFE0-44F2-930E-DE4DBF791DDE}"/>
    <dgm:cxn modelId="{D047AE0F-2F2E-458C-897F-A594C0BF302C}" srcId="{FB71C0E9-9798-470E-ACD9-74E5576FFA2A}" destId="{B716A5C1-7D54-4909-9840-F9333E6728B6}" srcOrd="0" destOrd="0" parTransId="{3F8CDF93-A3FA-4AFF-91FB-505A40F2FB5E}" sibTransId="{50DACFEE-4BAE-437B-BB8B-67CED9949AC5}"/>
    <dgm:cxn modelId="{61CB6D1C-C2D4-4626-B238-44AA35377790}" type="presOf" srcId="{FB71C0E9-9798-470E-ACD9-74E5576FFA2A}" destId="{797AA9EF-DB38-47D6-808A-0AD27D672D81}" srcOrd="0" destOrd="0" presId="urn:microsoft.com/office/officeart/2005/8/layout/process1"/>
    <dgm:cxn modelId="{ABFC1D20-D253-4B8E-8141-F50FC03048B3}" type="presOf" srcId="{C83FE2D2-B0A8-4119-97E3-8A95F0993832}" destId="{797AA9EF-DB38-47D6-808A-0AD27D672D81}" srcOrd="0" destOrd="2" presId="urn:microsoft.com/office/officeart/2005/8/layout/process1"/>
    <dgm:cxn modelId="{13856348-FB71-4FB9-978B-2EA24D4DE117}" type="presOf" srcId="{B716A5C1-7D54-4909-9840-F9333E6728B6}" destId="{797AA9EF-DB38-47D6-808A-0AD27D672D81}" srcOrd="0" destOrd="1" presId="urn:microsoft.com/office/officeart/2005/8/layout/process1"/>
    <dgm:cxn modelId="{AF698F48-18C0-410D-9184-CF1853FA022F}" type="presOf" srcId="{8B7D074E-1782-488B-91BC-48D1CCC3A83E}" destId="{DBD0F47F-D02F-4E7A-BA63-4C97F71B9D38}" srcOrd="1" destOrd="0" presId="urn:microsoft.com/office/officeart/2005/8/layout/process1"/>
    <dgm:cxn modelId="{AE42DB52-EDE5-4915-9005-608D76C1DB6C}" type="presOf" srcId="{DFF50E04-CFE0-44F2-930E-DE4DBF791DDE}" destId="{C138A389-3524-4C30-B4AC-C7DBEE9FEFD9}" srcOrd="0" destOrd="0" presId="urn:microsoft.com/office/officeart/2005/8/layout/process1"/>
    <dgm:cxn modelId="{23C52173-958F-4DFD-99AC-1A4B99F4A4AC}" srcId="{FB71C0E9-9798-470E-ACD9-74E5576FFA2A}" destId="{C83FE2D2-B0A8-4119-97E3-8A95F0993832}" srcOrd="1" destOrd="0" parTransId="{433F6BAD-9921-4851-924B-ECF4CCDAC71C}" sibTransId="{C5C1621A-7B97-4F63-9AB3-2346195C2FFE}"/>
    <dgm:cxn modelId="{47F48474-F4E8-4BAF-BD88-E50E16237AAD}" type="presOf" srcId="{FFF1990C-07F3-4C67-8E5F-07203C5BD7D1}" destId="{2097BA83-6D41-4B01-AE87-22BC8C273FDA}" srcOrd="0" destOrd="0" presId="urn:microsoft.com/office/officeart/2005/8/layout/process1"/>
    <dgm:cxn modelId="{1BCF7856-26A5-4E50-B40F-4BEFE3329B82}" type="presOf" srcId="{DFF50E04-CFE0-44F2-930E-DE4DBF791DDE}" destId="{43A9E004-D075-4A69-8807-82112CA60737}" srcOrd="1" destOrd="0" presId="urn:microsoft.com/office/officeart/2005/8/layout/process1"/>
    <dgm:cxn modelId="{C2AE9C79-7C1A-4E9F-9CC4-3D54D6CCEE51}" type="presOf" srcId="{223C863E-2EF8-4EE2-B731-EFE98A578080}" destId="{65AD2291-46D5-43B7-BD20-E0C51BCF294E}" srcOrd="0" destOrd="0" presId="urn:microsoft.com/office/officeart/2005/8/layout/process1"/>
    <dgm:cxn modelId="{3662F681-4C66-4A0B-B3FA-594AEC5FEEA3}" type="presOf" srcId="{FFF1990C-07F3-4C67-8E5F-07203C5BD7D1}" destId="{276337E9-E6CA-4262-AF92-86D97DD97452}" srcOrd="1" destOrd="0" presId="urn:microsoft.com/office/officeart/2005/8/layout/process1"/>
    <dgm:cxn modelId="{5364B293-0CCF-44B4-A7D4-ECC64FA81557}" type="presOf" srcId="{61B54DA3-0966-4D1B-B687-53D822196725}" destId="{2C68572F-1101-40F9-A64C-0223E6D523ED}" srcOrd="0" destOrd="0" presId="urn:microsoft.com/office/officeart/2005/8/layout/process1"/>
    <dgm:cxn modelId="{64DFF5AC-6C04-4B8D-B1D6-8C5C147C4D8B}" srcId="{8E1D4664-FB14-4E8A-BD72-DAC9C4B4C8A3}" destId="{61B54DA3-0966-4D1B-B687-53D822196725}" srcOrd="1" destOrd="0" parTransId="{78A5554A-B224-490F-B3D2-A966B6EF6040}" sibTransId="{FFF1990C-07F3-4C67-8E5F-07203C5BD7D1}"/>
    <dgm:cxn modelId="{64E2EAB7-5115-45FF-8D0F-C4F1FBB2ECB9}" type="presOf" srcId="{8E1D4664-FB14-4E8A-BD72-DAC9C4B4C8A3}" destId="{6B0E7F27-91C1-48C7-BD3C-F65D9EBAF353}" srcOrd="0" destOrd="0" presId="urn:microsoft.com/office/officeart/2005/8/layout/process1"/>
    <dgm:cxn modelId="{0D2E6DE3-A496-46BB-B51D-B05B8D39D228}" type="presOf" srcId="{8B7D074E-1782-488B-91BC-48D1CCC3A83E}" destId="{20C7168F-1F42-4A76-BAB2-AD47D0454F1A}" srcOrd="0" destOrd="0" presId="urn:microsoft.com/office/officeart/2005/8/layout/process1"/>
    <dgm:cxn modelId="{B3A900ED-DCE0-4E5C-A319-95142CB952A3}" srcId="{8E1D4664-FB14-4E8A-BD72-DAC9C4B4C8A3}" destId="{AC0B43CF-526B-4024-AE09-FB999404FB9E}" srcOrd="2" destOrd="0" parTransId="{407AA3DF-50AF-4301-9AF0-726FA54EF587}" sibTransId="{8B7D074E-1782-488B-91BC-48D1CCC3A83E}"/>
    <dgm:cxn modelId="{F2024BF9-8764-4286-8AE3-D0916F8D677A}" type="presOf" srcId="{AC0B43CF-526B-4024-AE09-FB999404FB9E}" destId="{6EE5EEDE-4404-4021-90A3-8732261BEA82}" srcOrd="0" destOrd="0" presId="urn:microsoft.com/office/officeart/2005/8/layout/process1"/>
    <dgm:cxn modelId="{A7B945FC-2155-4121-992F-2D50F22E0935}" srcId="{8E1D4664-FB14-4E8A-BD72-DAC9C4B4C8A3}" destId="{FB71C0E9-9798-470E-ACD9-74E5576FFA2A}" srcOrd="3" destOrd="0" parTransId="{CDF6AA13-9958-4FF9-9714-DD39634D6030}" sibTransId="{8599E8F9-BB23-4223-8AC9-B6512FBF7B4E}"/>
    <dgm:cxn modelId="{7196705F-1CBC-4FC0-8A7E-32A7F624069D}" type="presParOf" srcId="{6B0E7F27-91C1-48C7-BD3C-F65D9EBAF353}" destId="{65AD2291-46D5-43B7-BD20-E0C51BCF294E}" srcOrd="0" destOrd="0" presId="urn:microsoft.com/office/officeart/2005/8/layout/process1"/>
    <dgm:cxn modelId="{389049AE-2714-4758-8641-E5DCCEC16479}" type="presParOf" srcId="{6B0E7F27-91C1-48C7-BD3C-F65D9EBAF353}" destId="{C138A389-3524-4C30-B4AC-C7DBEE9FEFD9}" srcOrd="1" destOrd="0" presId="urn:microsoft.com/office/officeart/2005/8/layout/process1"/>
    <dgm:cxn modelId="{FF3856FA-FB76-4DA6-88A3-00C2B1D1EA16}" type="presParOf" srcId="{C138A389-3524-4C30-B4AC-C7DBEE9FEFD9}" destId="{43A9E004-D075-4A69-8807-82112CA60737}" srcOrd="0" destOrd="0" presId="urn:microsoft.com/office/officeart/2005/8/layout/process1"/>
    <dgm:cxn modelId="{7A63DF27-3975-499A-AAF4-341C355BB97C}" type="presParOf" srcId="{6B0E7F27-91C1-48C7-BD3C-F65D9EBAF353}" destId="{2C68572F-1101-40F9-A64C-0223E6D523ED}" srcOrd="2" destOrd="0" presId="urn:microsoft.com/office/officeart/2005/8/layout/process1"/>
    <dgm:cxn modelId="{AB58912C-DDC9-43A7-8660-994F06E48C7B}" type="presParOf" srcId="{6B0E7F27-91C1-48C7-BD3C-F65D9EBAF353}" destId="{2097BA83-6D41-4B01-AE87-22BC8C273FDA}" srcOrd="3" destOrd="0" presId="urn:microsoft.com/office/officeart/2005/8/layout/process1"/>
    <dgm:cxn modelId="{C451FB62-D325-4AD2-9951-B14FDC8A2495}" type="presParOf" srcId="{2097BA83-6D41-4B01-AE87-22BC8C273FDA}" destId="{276337E9-E6CA-4262-AF92-86D97DD97452}" srcOrd="0" destOrd="0" presId="urn:microsoft.com/office/officeart/2005/8/layout/process1"/>
    <dgm:cxn modelId="{8C817637-C4F7-49B9-93E7-4713D0B0C63F}" type="presParOf" srcId="{6B0E7F27-91C1-48C7-BD3C-F65D9EBAF353}" destId="{6EE5EEDE-4404-4021-90A3-8732261BEA82}" srcOrd="4" destOrd="0" presId="urn:microsoft.com/office/officeart/2005/8/layout/process1"/>
    <dgm:cxn modelId="{71453FD1-E7C9-454C-838B-B49AF81678C3}" type="presParOf" srcId="{6B0E7F27-91C1-48C7-BD3C-F65D9EBAF353}" destId="{20C7168F-1F42-4A76-BAB2-AD47D0454F1A}" srcOrd="5" destOrd="0" presId="urn:microsoft.com/office/officeart/2005/8/layout/process1"/>
    <dgm:cxn modelId="{B23FD53B-CBCC-4EDE-B3FB-5270D3BD51E1}" type="presParOf" srcId="{20C7168F-1F42-4A76-BAB2-AD47D0454F1A}" destId="{DBD0F47F-D02F-4E7A-BA63-4C97F71B9D38}" srcOrd="0" destOrd="0" presId="urn:microsoft.com/office/officeart/2005/8/layout/process1"/>
    <dgm:cxn modelId="{30AF833E-2F7B-439F-9394-36683E3DDAD2}" type="presParOf" srcId="{6B0E7F27-91C1-48C7-BD3C-F65D9EBAF353}" destId="{797AA9EF-DB38-47D6-808A-0AD27D672D8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FFE77-A188-440D-A15F-B3B5FEDA3A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0981023-A0A3-4F57-8A7A-6C3A58F1F21E}">
      <dgm:prSet/>
      <dgm:spPr/>
      <dgm:t>
        <a:bodyPr/>
        <a:lstStyle/>
        <a:p>
          <a:r>
            <a:rPr lang="fr-FR"/>
            <a:t>L'outrage sexiste consiste à imposer à une personne un propos ou un comportement à connotation sexuelle ou sexiste, qui lui porte préjudice. </a:t>
          </a:r>
          <a:endParaRPr lang="en-US"/>
        </a:p>
      </dgm:t>
    </dgm:pt>
    <dgm:pt modelId="{1352CAC4-6BEA-4F45-B88D-EC327DE7F734}" type="parTrans" cxnId="{DF228640-69B5-4CEB-85EF-FE8E9EC98F22}">
      <dgm:prSet/>
      <dgm:spPr/>
      <dgm:t>
        <a:bodyPr/>
        <a:lstStyle/>
        <a:p>
          <a:endParaRPr lang="en-US"/>
        </a:p>
      </dgm:t>
    </dgm:pt>
    <dgm:pt modelId="{330E2967-4D56-446C-AA61-612F4DD2E28C}" type="sibTrans" cxnId="{DF228640-69B5-4CEB-85EF-FE8E9EC98F22}">
      <dgm:prSet/>
      <dgm:spPr/>
      <dgm:t>
        <a:bodyPr/>
        <a:lstStyle/>
        <a:p>
          <a:endParaRPr lang="en-US"/>
        </a:p>
      </dgm:t>
    </dgm:pt>
    <dgm:pt modelId="{E881B0A5-D197-481F-93CD-FEF80FFA86DF}">
      <dgm:prSet/>
      <dgm:spPr/>
      <dgm:t>
        <a:bodyPr/>
        <a:lstStyle/>
        <a:p>
          <a:r>
            <a:rPr lang="fr-FR" dirty="0"/>
            <a:t>L'acte doit porter atteinte à la dignité de la victime, en raison de son caractère dégradant ou humiliant, ou l'exposer à une situation intimidante, hostile ou offensante. </a:t>
          </a:r>
          <a:endParaRPr lang="en-US" dirty="0"/>
        </a:p>
      </dgm:t>
    </dgm:pt>
    <dgm:pt modelId="{23D1D623-D9AA-4BB5-B4BB-50AC61CEE9EC}" type="parTrans" cxnId="{8F14F152-D117-41D2-8B93-C0D5ED065E02}">
      <dgm:prSet/>
      <dgm:spPr/>
      <dgm:t>
        <a:bodyPr/>
        <a:lstStyle/>
        <a:p>
          <a:endParaRPr lang="en-US"/>
        </a:p>
      </dgm:t>
    </dgm:pt>
    <dgm:pt modelId="{EB2F8AF2-3295-435C-8E2B-C4887793CA0C}" type="sibTrans" cxnId="{8F14F152-D117-41D2-8B93-C0D5ED065E02}">
      <dgm:prSet/>
      <dgm:spPr/>
      <dgm:t>
        <a:bodyPr/>
        <a:lstStyle/>
        <a:p>
          <a:endParaRPr lang="en-US"/>
        </a:p>
      </dgm:t>
    </dgm:pt>
    <dgm:pt modelId="{20333E54-7AB9-466A-9668-24687C6A8303}">
      <dgm:prSet/>
      <dgm:spPr/>
      <dgm:t>
        <a:bodyPr/>
        <a:lstStyle/>
        <a:p>
          <a:r>
            <a:rPr lang="fr-FR" i="1"/>
            <a:t>Par exemple, faire des commentaires à connotation sexuelle sur une femme qui passe dans la rue, la poursuivre, ou lui faire des propositions sexuelles.</a:t>
          </a:r>
          <a:endParaRPr lang="en-US"/>
        </a:p>
      </dgm:t>
    </dgm:pt>
    <dgm:pt modelId="{5A8E8BBC-97F9-4608-97B8-16427622216B}" type="parTrans" cxnId="{355DECE3-92D9-4588-8E1B-BB937443DC66}">
      <dgm:prSet/>
      <dgm:spPr/>
      <dgm:t>
        <a:bodyPr/>
        <a:lstStyle/>
        <a:p>
          <a:endParaRPr lang="en-US"/>
        </a:p>
      </dgm:t>
    </dgm:pt>
    <dgm:pt modelId="{EF465965-1C2E-4138-96FB-FB592C89E301}" type="sibTrans" cxnId="{355DECE3-92D9-4588-8E1B-BB937443DC66}">
      <dgm:prSet/>
      <dgm:spPr/>
      <dgm:t>
        <a:bodyPr/>
        <a:lstStyle/>
        <a:p>
          <a:endParaRPr lang="en-US"/>
        </a:p>
      </dgm:t>
    </dgm:pt>
    <dgm:pt modelId="{2CB6A19F-8F60-4C23-9EA1-0F9C3B6DBA0D}" type="pres">
      <dgm:prSet presAssocID="{074FFE77-A188-440D-A15F-B3B5FEDA3A16}" presName="linear" presStyleCnt="0">
        <dgm:presLayoutVars>
          <dgm:animLvl val="lvl"/>
          <dgm:resizeHandles val="exact"/>
        </dgm:presLayoutVars>
      </dgm:prSet>
      <dgm:spPr/>
    </dgm:pt>
    <dgm:pt modelId="{D7C21CCF-9555-4D45-B5A1-71A15D142D2A}" type="pres">
      <dgm:prSet presAssocID="{90981023-A0A3-4F57-8A7A-6C3A58F1F21E}" presName="parentText" presStyleLbl="node1" presStyleIdx="0" presStyleCnt="3">
        <dgm:presLayoutVars>
          <dgm:chMax val="0"/>
          <dgm:bulletEnabled val="1"/>
        </dgm:presLayoutVars>
      </dgm:prSet>
      <dgm:spPr/>
    </dgm:pt>
    <dgm:pt modelId="{8D978EC3-86CC-4020-9F4E-438385FC4D16}" type="pres">
      <dgm:prSet presAssocID="{330E2967-4D56-446C-AA61-612F4DD2E28C}" presName="spacer" presStyleCnt="0"/>
      <dgm:spPr/>
    </dgm:pt>
    <dgm:pt modelId="{80571DFE-A4C1-4C29-821A-C8A1C93C0E04}" type="pres">
      <dgm:prSet presAssocID="{E881B0A5-D197-481F-93CD-FEF80FFA86DF}" presName="parentText" presStyleLbl="node1" presStyleIdx="1" presStyleCnt="3">
        <dgm:presLayoutVars>
          <dgm:chMax val="0"/>
          <dgm:bulletEnabled val="1"/>
        </dgm:presLayoutVars>
      </dgm:prSet>
      <dgm:spPr/>
    </dgm:pt>
    <dgm:pt modelId="{C4B26367-4953-4017-B491-2E473568FD1F}" type="pres">
      <dgm:prSet presAssocID="{EB2F8AF2-3295-435C-8E2B-C4887793CA0C}" presName="spacer" presStyleCnt="0"/>
      <dgm:spPr/>
    </dgm:pt>
    <dgm:pt modelId="{BFD9A3BE-BBC2-4ED5-8927-D49C673EE368}" type="pres">
      <dgm:prSet presAssocID="{20333E54-7AB9-466A-9668-24687C6A8303}" presName="parentText" presStyleLbl="node1" presStyleIdx="2" presStyleCnt="3">
        <dgm:presLayoutVars>
          <dgm:chMax val="0"/>
          <dgm:bulletEnabled val="1"/>
        </dgm:presLayoutVars>
      </dgm:prSet>
      <dgm:spPr/>
    </dgm:pt>
  </dgm:ptLst>
  <dgm:cxnLst>
    <dgm:cxn modelId="{DF228640-69B5-4CEB-85EF-FE8E9EC98F22}" srcId="{074FFE77-A188-440D-A15F-B3B5FEDA3A16}" destId="{90981023-A0A3-4F57-8A7A-6C3A58F1F21E}" srcOrd="0" destOrd="0" parTransId="{1352CAC4-6BEA-4F45-B88D-EC327DE7F734}" sibTransId="{330E2967-4D56-446C-AA61-612F4DD2E28C}"/>
    <dgm:cxn modelId="{41731E5F-DC25-474A-A7CA-C1778439CEDB}" type="presOf" srcId="{E881B0A5-D197-481F-93CD-FEF80FFA86DF}" destId="{80571DFE-A4C1-4C29-821A-C8A1C93C0E04}" srcOrd="0" destOrd="0" presId="urn:microsoft.com/office/officeart/2005/8/layout/vList2"/>
    <dgm:cxn modelId="{8F14F152-D117-41D2-8B93-C0D5ED065E02}" srcId="{074FFE77-A188-440D-A15F-B3B5FEDA3A16}" destId="{E881B0A5-D197-481F-93CD-FEF80FFA86DF}" srcOrd="1" destOrd="0" parTransId="{23D1D623-D9AA-4BB5-B4BB-50AC61CEE9EC}" sibTransId="{EB2F8AF2-3295-435C-8E2B-C4887793CA0C}"/>
    <dgm:cxn modelId="{2C2B0CA4-90BB-431E-9558-90F569B18AA3}" type="presOf" srcId="{074FFE77-A188-440D-A15F-B3B5FEDA3A16}" destId="{2CB6A19F-8F60-4C23-9EA1-0F9C3B6DBA0D}" srcOrd="0" destOrd="0" presId="urn:microsoft.com/office/officeart/2005/8/layout/vList2"/>
    <dgm:cxn modelId="{73DC30D6-8FAA-40F6-948B-4DDF421A78CA}" type="presOf" srcId="{20333E54-7AB9-466A-9668-24687C6A8303}" destId="{BFD9A3BE-BBC2-4ED5-8927-D49C673EE368}" srcOrd="0" destOrd="0" presId="urn:microsoft.com/office/officeart/2005/8/layout/vList2"/>
    <dgm:cxn modelId="{9A9311DC-E393-433C-A26A-867E5DCB4DF6}" type="presOf" srcId="{90981023-A0A3-4F57-8A7A-6C3A58F1F21E}" destId="{D7C21CCF-9555-4D45-B5A1-71A15D142D2A}" srcOrd="0" destOrd="0" presId="urn:microsoft.com/office/officeart/2005/8/layout/vList2"/>
    <dgm:cxn modelId="{355DECE3-92D9-4588-8E1B-BB937443DC66}" srcId="{074FFE77-A188-440D-A15F-B3B5FEDA3A16}" destId="{20333E54-7AB9-466A-9668-24687C6A8303}" srcOrd="2" destOrd="0" parTransId="{5A8E8BBC-97F9-4608-97B8-16427622216B}" sibTransId="{EF465965-1C2E-4138-96FB-FB592C89E301}"/>
    <dgm:cxn modelId="{B619CF43-5ADE-4142-9CCF-5215E2D662CF}" type="presParOf" srcId="{2CB6A19F-8F60-4C23-9EA1-0F9C3B6DBA0D}" destId="{D7C21CCF-9555-4D45-B5A1-71A15D142D2A}" srcOrd="0" destOrd="0" presId="urn:microsoft.com/office/officeart/2005/8/layout/vList2"/>
    <dgm:cxn modelId="{DEAC5445-B70D-4221-A539-472EEA3C5DED}" type="presParOf" srcId="{2CB6A19F-8F60-4C23-9EA1-0F9C3B6DBA0D}" destId="{8D978EC3-86CC-4020-9F4E-438385FC4D16}" srcOrd="1" destOrd="0" presId="urn:microsoft.com/office/officeart/2005/8/layout/vList2"/>
    <dgm:cxn modelId="{9ABFF3A2-00BA-4D93-AA34-C5CE3A194EEF}" type="presParOf" srcId="{2CB6A19F-8F60-4C23-9EA1-0F9C3B6DBA0D}" destId="{80571DFE-A4C1-4C29-821A-C8A1C93C0E04}" srcOrd="2" destOrd="0" presId="urn:microsoft.com/office/officeart/2005/8/layout/vList2"/>
    <dgm:cxn modelId="{1F8A0DEC-06FC-4795-8687-880BFD43CB6D}" type="presParOf" srcId="{2CB6A19F-8F60-4C23-9EA1-0F9C3B6DBA0D}" destId="{C4B26367-4953-4017-B491-2E473568FD1F}" srcOrd="3" destOrd="0" presId="urn:microsoft.com/office/officeart/2005/8/layout/vList2"/>
    <dgm:cxn modelId="{EBB52395-D5D4-4BA0-BEC6-617C21B35A3D}" type="presParOf" srcId="{2CB6A19F-8F60-4C23-9EA1-0F9C3B6DBA0D}" destId="{BFD9A3BE-BBC2-4ED5-8927-D49C673EE3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84C23-0854-4785-8FE4-FE85E85C5D5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B3C9D0F-4A0A-47FE-9B09-27323EA47573}">
      <dgm:prSet/>
      <dgm:spPr/>
      <dgm:t>
        <a:bodyPr/>
        <a:lstStyle/>
        <a:p>
          <a:r>
            <a:rPr lang="fr-FR" dirty="0"/>
            <a:t>Le harcèlement est la répétition de propos et de comportements ayant pour but ou effet une dégradation des conditions de vie de la victime.</a:t>
          </a:r>
          <a:endParaRPr lang="en-US" dirty="0"/>
        </a:p>
      </dgm:t>
    </dgm:pt>
    <dgm:pt modelId="{6E70103D-88F2-4DDD-8D6B-0A46F296C775}" type="parTrans" cxnId="{501632B2-39E1-4DCC-AC72-F4864E958819}">
      <dgm:prSet/>
      <dgm:spPr/>
      <dgm:t>
        <a:bodyPr/>
        <a:lstStyle/>
        <a:p>
          <a:endParaRPr lang="en-US"/>
        </a:p>
      </dgm:t>
    </dgm:pt>
    <dgm:pt modelId="{EE049D0F-2DDD-4F7D-A98F-F031DE348873}" type="sibTrans" cxnId="{501632B2-39E1-4DCC-AC72-F4864E958819}">
      <dgm:prSet/>
      <dgm:spPr/>
      <dgm:t>
        <a:bodyPr/>
        <a:lstStyle/>
        <a:p>
          <a:endParaRPr lang="en-US"/>
        </a:p>
      </dgm:t>
    </dgm:pt>
    <dgm:pt modelId="{472D0B6F-B688-42BE-97B9-C8B2162EA753}">
      <dgm:prSet/>
      <dgm:spPr/>
      <dgm:t>
        <a:bodyPr/>
        <a:lstStyle/>
        <a:p>
          <a:r>
            <a:rPr lang="fr-FR" dirty="0"/>
            <a:t>Cela se traduit par des conséquences sur la santé physique ou mentale de la personne harcelée.</a:t>
          </a:r>
          <a:endParaRPr lang="en-US" dirty="0"/>
        </a:p>
      </dgm:t>
    </dgm:pt>
    <dgm:pt modelId="{279B0BF6-1C6D-4A18-81C2-B825A0044A62}" type="parTrans" cxnId="{1810EE0A-E008-4465-9EDA-E7A1B27C047A}">
      <dgm:prSet/>
      <dgm:spPr/>
      <dgm:t>
        <a:bodyPr/>
        <a:lstStyle/>
        <a:p>
          <a:endParaRPr lang="en-US"/>
        </a:p>
      </dgm:t>
    </dgm:pt>
    <dgm:pt modelId="{92AD38E9-3783-4F46-AB79-499FDEF133A0}" type="sibTrans" cxnId="{1810EE0A-E008-4465-9EDA-E7A1B27C047A}">
      <dgm:prSet/>
      <dgm:spPr/>
      <dgm:t>
        <a:bodyPr/>
        <a:lstStyle/>
        <a:p>
          <a:endParaRPr lang="en-US"/>
        </a:p>
      </dgm:t>
    </dgm:pt>
    <dgm:pt modelId="{8839B945-7261-43AD-A317-2A8D2EB80982}" type="pres">
      <dgm:prSet presAssocID="{0EC84C23-0854-4785-8FE4-FE85E85C5D5E}" presName="linear" presStyleCnt="0">
        <dgm:presLayoutVars>
          <dgm:animLvl val="lvl"/>
          <dgm:resizeHandles val="exact"/>
        </dgm:presLayoutVars>
      </dgm:prSet>
      <dgm:spPr/>
    </dgm:pt>
    <dgm:pt modelId="{B25A5E29-881C-429C-A2D7-3C97264A5AA0}" type="pres">
      <dgm:prSet presAssocID="{3B3C9D0F-4A0A-47FE-9B09-27323EA47573}" presName="parentText" presStyleLbl="node1" presStyleIdx="0" presStyleCnt="2">
        <dgm:presLayoutVars>
          <dgm:chMax val="0"/>
          <dgm:bulletEnabled val="1"/>
        </dgm:presLayoutVars>
      </dgm:prSet>
      <dgm:spPr/>
    </dgm:pt>
    <dgm:pt modelId="{52DC2328-24CD-4B46-9EB5-5B82804B01B6}" type="pres">
      <dgm:prSet presAssocID="{EE049D0F-2DDD-4F7D-A98F-F031DE348873}" presName="spacer" presStyleCnt="0"/>
      <dgm:spPr/>
    </dgm:pt>
    <dgm:pt modelId="{5379BA4B-C35B-47F9-AD32-595AA38DB18C}" type="pres">
      <dgm:prSet presAssocID="{472D0B6F-B688-42BE-97B9-C8B2162EA753}" presName="parentText" presStyleLbl="node1" presStyleIdx="1" presStyleCnt="2">
        <dgm:presLayoutVars>
          <dgm:chMax val="0"/>
          <dgm:bulletEnabled val="1"/>
        </dgm:presLayoutVars>
      </dgm:prSet>
      <dgm:spPr/>
    </dgm:pt>
  </dgm:ptLst>
  <dgm:cxnLst>
    <dgm:cxn modelId="{1810EE0A-E008-4465-9EDA-E7A1B27C047A}" srcId="{0EC84C23-0854-4785-8FE4-FE85E85C5D5E}" destId="{472D0B6F-B688-42BE-97B9-C8B2162EA753}" srcOrd="1" destOrd="0" parTransId="{279B0BF6-1C6D-4A18-81C2-B825A0044A62}" sibTransId="{92AD38E9-3783-4F46-AB79-499FDEF133A0}"/>
    <dgm:cxn modelId="{14D74CA0-0CF0-4247-84D4-3C6A5F5B2375}" type="presOf" srcId="{3B3C9D0F-4A0A-47FE-9B09-27323EA47573}" destId="{B25A5E29-881C-429C-A2D7-3C97264A5AA0}" srcOrd="0" destOrd="0" presId="urn:microsoft.com/office/officeart/2005/8/layout/vList2"/>
    <dgm:cxn modelId="{501632B2-39E1-4DCC-AC72-F4864E958819}" srcId="{0EC84C23-0854-4785-8FE4-FE85E85C5D5E}" destId="{3B3C9D0F-4A0A-47FE-9B09-27323EA47573}" srcOrd="0" destOrd="0" parTransId="{6E70103D-88F2-4DDD-8D6B-0A46F296C775}" sibTransId="{EE049D0F-2DDD-4F7D-A98F-F031DE348873}"/>
    <dgm:cxn modelId="{6A0B6EBE-CF76-4EA5-AECA-D8ACED4D680A}" type="presOf" srcId="{0EC84C23-0854-4785-8FE4-FE85E85C5D5E}" destId="{8839B945-7261-43AD-A317-2A8D2EB80982}" srcOrd="0" destOrd="0" presId="urn:microsoft.com/office/officeart/2005/8/layout/vList2"/>
    <dgm:cxn modelId="{6D101DC4-A3DC-43AC-8E36-E59C2EDDD1B3}" type="presOf" srcId="{472D0B6F-B688-42BE-97B9-C8B2162EA753}" destId="{5379BA4B-C35B-47F9-AD32-595AA38DB18C}" srcOrd="0" destOrd="0" presId="urn:microsoft.com/office/officeart/2005/8/layout/vList2"/>
    <dgm:cxn modelId="{2354D638-6DBB-471D-B1B2-AC0BA97D4316}" type="presParOf" srcId="{8839B945-7261-43AD-A317-2A8D2EB80982}" destId="{B25A5E29-881C-429C-A2D7-3C97264A5AA0}" srcOrd="0" destOrd="0" presId="urn:microsoft.com/office/officeart/2005/8/layout/vList2"/>
    <dgm:cxn modelId="{D064A6A0-9A47-4586-AE35-2C353C1D3493}" type="presParOf" srcId="{8839B945-7261-43AD-A317-2A8D2EB80982}" destId="{52DC2328-24CD-4B46-9EB5-5B82804B01B6}" srcOrd="1" destOrd="0" presId="urn:microsoft.com/office/officeart/2005/8/layout/vList2"/>
    <dgm:cxn modelId="{B9AE01C6-A976-4CC3-B8AA-6492518AE705}" type="presParOf" srcId="{8839B945-7261-43AD-A317-2A8D2EB80982}" destId="{5379BA4B-C35B-47F9-AD32-595AA38DB18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176DF8-E50E-4B83-BB94-BAEA838C7C3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51B8A24-D6D4-457A-BAF0-E84C7304B254}">
      <dgm:prSet/>
      <dgm:spPr/>
      <dgm:t>
        <a:bodyPr/>
        <a:lstStyle/>
        <a:p>
          <a:r>
            <a:rPr lang="fr-FR" b="1"/>
            <a:t>La loi punit toutes les formes de harcèlement, en tenant compte de la fréquence et la teneur des actes.</a:t>
          </a:r>
          <a:endParaRPr lang="en-US"/>
        </a:p>
      </dgm:t>
    </dgm:pt>
    <dgm:pt modelId="{774D0BBD-39D3-44FF-AA7E-376C6FB19149}" type="parTrans" cxnId="{A617C0C5-56E8-49EB-A495-8135707E9C2B}">
      <dgm:prSet/>
      <dgm:spPr/>
      <dgm:t>
        <a:bodyPr/>
        <a:lstStyle/>
        <a:p>
          <a:endParaRPr lang="en-US"/>
        </a:p>
      </dgm:t>
    </dgm:pt>
    <dgm:pt modelId="{96176F28-9179-4B2D-A3D7-52F5146ADA17}" type="sibTrans" cxnId="{A617C0C5-56E8-49EB-A495-8135707E9C2B}">
      <dgm:prSet/>
      <dgm:spPr/>
      <dgm:t>
        <a:bodyPr/>
        <a:lstStyle/>
        <a:p>
          <a:endParaRPr lang="en-US"/>
        </a:p>
      </dgm:t>
    </dgm:pt>
    <dgm:pt modelId="{3FFD963A-2A5E-4B5A-84A4-5EDC31738986}">
      <dgm:prSet/>
      <dgm:spPr/>
      <dgm:t>
        <a:bodyPr/>
        <a:lstStyle/>
        <a:p>
          <a:pPr>
            <a:buNone/>
          </a:pPr>
          <a:r>
            <a:rPr lang="fr-FR" dirty="0"/>
            <a:t>Il s'agit par exemple des actes suivants :</a:t>
          </a:r>
          <a:endParaRPr lang="en-US" dirty="0"/>
        </a:p>
      </dgm:t>
    </dgm:pt>
    <dgm:pt modelId="{5B34730B-A0D3-4CB3-97EC-4BD9EAA518F0}" type="parTrans" cxnId="{F3D5EE4C-D952-4C27-B314-8E3970367436}">
      <dgm:prSet/>
      <dgm:spPr/>
      <dgm:t>
        <a:bodyPr/>
        <a:lstStyle/>
        <a:p>
          <a:endParaRPr lang="en-US"/>
        </a:p>
      </dgm:t>
    </dgm:pt>
    <dgm:pt modelId="{D203C785-4606-4FA5-9C30-04070A18D423}" type="sibTrans" cxnId="{F3D5EE4C-D952-4C27-B314-8E3970367436}">
      <dgm:prSet/>
      <dgm:spPr/>
      <dgm:t>
        <a:bodyPr/>
        <a:lstStyle/>
        <a:p>
          <a:endParaRPr lang="en-US"/>
        </a:p>
      </dgm:t>
    </dgm:pt>
    <dgm:pt modelId="{49D706DF-031F-40CB-A17A-13BC7236CB73}">
      <dgm:prSet/>
      <dgm:spPr/>
      <dgm:t>
        <a:bodyPr/>
        <a:lstStyle/>
        <a:p>
          <a:r>
            <a:rPr lang="fr-FR"/>
            <a:t>Actes ou propos vexatoires</a:t>
          </a:r>
          <a:endParaRPr lang="en-US"/>
        </a:p>
      </dgm:t>
    </dgm:pt>
    <dgm:pt modelId="{B6B0BAFB-AE6B-4FED-9F7E-F017C3E3B2E4}" type="parTrans" cxnId="{F79BD1C1-A819-4D95-BEDC-3E3A61C6118F}">
      <dgm:prSet/>
      <dgm:spPr/>
      <dgm:t>
        <a:bodyPr/>
        <a:lstStyle/>
        <a:p>
          <a:endParaRPr lang="en-US"/>
        </a:p>
      </dgm:t>
    </dgm:pt>
    <dgm:pt modelId="{9C75C914-CB79-47D5-B431-A03C9D656B3D}" type="sibTrans" cxnId="{F79BD1C1-A819-4D95-BEDC-3E3A61C6118F}">
      <dgm:prSet/>
      <dgm:spPr/>
      <dgm:t>
        <a:bodyPr/>
        <a:lstStyle/>
        <a:p>
          <a:endParaRPr lang="en-US"/>
        </a:p>
      </dgm:t>
    </dgm:pt>
    <dgm:pt modelId="{8F2EEB7A-1DA2-4A74-8836-4BC490AB64A5}">
      <dgm:prSet/>
      <dgm:spPr/>
      <dgm:t>
        <a:bodyPr/>
        <a:lstStyle/>
        <a:p>
          <a:r>
            <a:rPr lang="fr-FR"/>
            <a:t>Menaces</a:t>
          </a:r>
          <a:endParaRPr lang="en-US"/>
        </a:p>
      </dgm:t>
    </dgm:pt>
    <dgm:pt modelId="{589DBCD6-49A1-4644-9E5F-7378CB134492}" type="parTrans" cxnId="{84060675-0F33-4D48-BE24-425810329CBA}">
      <dgm:prSet/>
      <dgm:spPr/>
      <dgm:t>
        <a:bodyPr/>
        <a:lstStyle/>
        <a:p>
          <a:endParaRPr lang="en-US"/>
        </a:p>
      </dgm:t>
    </dgm:pt>
    <dgm:pt modelId="{ED9BA1BE-13DD-4789-BF51-528D23954340}" type="sibTrans" cxnId="{84060675-0F33-4D48-BE24-425810329CBA}">
      <dgm:prSet/>
      <dgm:spPr/>
      <dgm:t>
        <a:bodyPr/>
        <a:lstStyle/>
        <a:p>
          <a:endParaRPr lang="en-US"/>
        </a:p>
      </dgm:t>
    </dgm:pt>
    <dgm:pt modelId="{70CE4CE6-E383-470A-9C9C-5C253581627F}">
      <dgm:prSet/>
      <dgm:spPr/>
      <dgm:t>
        <a:bodyPr/>
        <a:lstStyle/>
        <a:p>
          <a:r>
            <a:rPr lang="fr-FR"/>
            <a:t>Propos injurieux ou obscènes</a:t>
          </a:r>
          <a:endParaRPr lang="en-US"/>
        </a:p>
      </dgm:t>
    </dgm:pt>
    <dgm:pt modelId="{64DC3EE6-5BFC-49B5-83E5-81C52D5EE8D9}" type="parTrans" cxnId="{6904C814-6C4E-4AC6-A449-A3BC086734D0}">
      <dgm:prSet/>
      <dgm:spPr/>
      <dgm:t>
        <a:bodyPr/>
        <a:lstStyle/>
        <a:p>
          <a:endParaRPr lang="en-US"/>
        </a:p>
      </dgm:t>
    </dgm:pt>
    <dgm:pt modelId="{C9D31868-3859-48AA-B7AF-5D9096DEA15C}" type="sibTrans" cxnId="{6904C814-6C4E-4AC6-A449-A3BC086734D0}">
      <dgm:prSet/>
      <dgm:spPr/>
      <dgm:t>
        <a:bodyPr/>
        <a:lstStyle/>
        <a:p>
          <a:endParaRPr lang="en-US"/>
        </a:p>
      </dgm:t>
    </dgm:pt>
    <dgm:pt modelId="{E8AF47F0-D1F6-4FBA-9749-D4453B414636}">
      <dgm:prSet/>
      <dgm:spPr/>
      <dgm:t>
        <a:bodyPr/>
        <a:lstStyle/>
        <a:p>
          <a:r>
            <a:rPr lang="fr-FR"/>
            <a:t>Appels téléphoniques, SMS ou courriers électroniques malveillants</a:t>
          </a:r>
          <a:endParaRPr lang="en-US"/>
        </a:p>
      </dgm:t>
    </dgm:pt>
    <dgm:pt modelId="{F2E06E19-E3C7-4C2D-91F8-5E33AF844A5C}" type="parTrans" cxnId="{0E9C0A1E-6AB3-49E2-9AC4-BE6EF8B8ECE9}">
      <dgm:prSet/>
      <dgm:spPr/>
      <dgm:t>
        <a:bodyPr/>
        <a:lstStyle/>
        <a:p>
          <a:endParaRPr lang="en-US"/>
        </a:p>
      </dgm:t>
    </dgm:pt>
    <dgm:pt modelId="{EA27F748-A2EC-419F-8594-57CD9AB654BA}" type="sibTrans" cxnId="{0E9C0A1E-6AB3-49E2-9AC4-BE6EF8B8ECE9}">
      <dgm:prSet/>
      <dgm:spPr/>
      <dgm:t>
        <a:bodyPr/>
        <a:lstStyle/>
        <a:p>
          <a:endParaRPr lang="en-US"/>
        </a:p>
      </dgm:t>
    </dgm:pt>
    <dgm:pt modelId="{811EADA6-8CDB-4E12-A75B-87DC3DC686E9}">
      <dgm:prSet/>
      <dgm:spPr/>
      <dgm:t>
        <a:bodyPr/>
        <a:lstStyle/>
        <a:p>
          <a:r>
            <a:rPr lang="fr-FR"/>
            <a:t>Visites au domicile ou passages sur le lieu de travail</a:t>
          </a:r>
          <a:endParaRPr lang="en-US"/>
        </a:p>
      </dgm:t>
    </dgm:pt>
    <dgm:pt modelId="{7A43C500-94E0-45D5-82CC-A3562596E18C}" type="parTrans" cxnId="{D471456D-F998-4B64-87AC-09CB911DFE1B}">
      <dgm:prSet/>
      <dgm:spPr/>
      <dgm:t>
        <a:bodyPr/>
        <a:lstStyle/>
        <a:p>
          <a:endParaRPr lang="en-US"/>
        </a:p>
      </dgm:t>
    </dgm:pt>
    <dgm:pt modelId="{EEC41539-FF86-440C-89E5-1024682203EC}" type="sibTrans" cxnId="{D471456D-F998-4B64-87AC-09CB911DFE1B}">
      <dgm:prSet/>
      <dgm:spPr/>
      <dgm:t>
        <a:bodyPr/>
        <a:lstStyle/>
        <a:p>
          <a:endParaRPr lang="en-US"/>
        </a:p>
      </dgm:t>
    </dgm:pt>
    <dgm:pt modelId="{1D31789C-0E01-4A82-BF9B-BFB088869289}">
      <dgm:prSet/>
      <dgm:spPr/>
      <dgm:t>
        <a:bodyPr/>
        <a:lstStyle/>
        <a:p>
          <a:r>
            <a:rPr lang="fr-FR"/>
            <a:t>Il y a harcèlement quels que soient les rapports entre l'auteur et la victime : collègues de travail, voisins, élèves d'un même établissement, couple marié ou non...</a:t>
          </a:r>
          <a:endParaRPr lang="en-US"/>
        </a:p>
      </dgm:t>
    </dgm:pt>
    <dgm:pt modelId="{5A9E7B7D-958A-4F00-9D0B-FE5AEE6E3A7E}" type="parTrans" cxnId="{7B97E3E9-070A-4DE8-9B07-34D95BEE7BEA}">
      <dgm:prSet/>
      <dgm:spPr/>
      <dgm:t>
        <a:bodyPr/>
        <a:lstStyle/>
        <a:p>
          <a:endParaRPr lang="en-US"/>
        </a:p>
      </dgm:t>
    </dgm:pt>
    <dgm:pt modelId="{9AEDED06-E111-4B2D-BDF9-F7EBF3A19A83}" type="sibTrans" cxnId="{7B97E3E9-070A-4DE8-9B07-34D95BEE7BEA}">
      <dgm:prSet/>
      <dgm:spPr/>
      <dgm:t>
        <a:bodyPr/>
        <a:lstStyle/>
        <a:p>
          <a:endParaRPr lang="en-US"/>
        </a:p>
      </dgm:t>
    </dgm:pt>
    <dgm:pt modelId="{7A918509-832D-47A8-9D01-267E4F11A047}" type="pres">
      <dgm:prSet presAssocID="{7F176DF8-E50E-4B83-BB94-BAEA838C7C31}" presName="linear" presStyleCnt="0">
        <dgm:presLayoutVars>
          <dgm:animLvl val="lvl"/>
          <dgm:resizeHandles val="exact"/>
        </dgm:presLayoutVars>
      </dgm:prSet>
      <dgm:spPr/>
    </dgm:pt>
    <dgm:pt modelId="{3BBFB5C5-4F07-471C-BD5F-23F6E62666D3}" type="pres">
      <dgm:prSet presAssocID="{051B8A24-D6D4-457A-BAF0-E84C7304B254}" presName="parentText" presStyleLbl="node1" presStyleIdx="0" presStyleCnt="2">
        <dgm:presLayoutVars>
          <dgm:chMax val="0"/>
          <dgm:bulletEnabled val="1"/>
        </dgm:presLayoutVars>
      </dgm:prSet>
      <dgm:spPr/>
    </dgm:pt>
    <dgm:pt modelId="{83237EBA-10C7-4723-9BCF-9AC3215FBF0F}" type="pres">
      <dgm:prSet presAssocID="{051B8A24-D6D4-457A-BAF0-E84C7304B254}" presName="childText" presStyleLbl="revTx" presStyleIdx="0" presStyleCnt="1">
        <dgm:presLayoutVars>
          <dgm:bulletEnabled val="1"/>
        </dgm:presLayoutVars>
      </dgm:prSet>
      <dgm:spPr/>
    </dgm:pt>
    <dgm:pt modelId="{4F27254B-C352-445F-B066-FCAC31324AF8}" type="pres">
      <dgm:prSet presAssocID="{1D31789C-0E01-4A82-BF9B-BFB088869289}" presName="parentText" presStyleLbl="node1" presStyleIdx="1" presStyleCnt="2">
        <dgm:presLayoutVars>
          <dgm:chMax val="0"/>
          <dgm:bulletEnabled val="1"/>
        </dgm:presLayoutVars>
      </dgm:prSet>
      <dgm:spPr/>
    </dgm:pt>
  </dgm:ptLst>
  <dgm:cxnLst>
    <dgm:cxn modelId="{6904C814-6C4E-4AC6-A449-A3BC086734D0}" srcId="{3FFD963A-2A5E-4B5A-84A4-5EDC31738986}" destId="{70CE4CE6-E383-470A-9C9C-5C253581627F}" srcOrd="2" destOrd="0" parTransId="{64DC3EE6-5BFC-49B5-83E5-81C52D5EE8D9}" sibTransId="{C9D31868-3859-48AA-B7AF-5D9096DEA15C}"/>
    <dgm:cxn modelId="{0E9C0A1E-6AB3-49E2-9AC4-BE6EF8B8ECE9}" srcId="{3FFD963A-2A5E-4B5A-84A4-5EDC31738986}" destId="{E8AF47F0-D1F6-4FBA-9749-D4453B414636}" srcOrd="3" destOrd="0" parTransId="{F2E06E19-E3C7-4C2D-91F8-5E33AF844A5C}" sibTransId="{EA27F748-A2EC-419F-8594-57CD9AB654BA}"/>
    <dgm:cxn modelId="{5A6DFD35-FB9B-40C1-AD7B-474C22E8F510}" type="presOf" srcId="{7F176DF8-E50E-4B83-BB94-BAEA838C7C31}" destId="{7A918509-832D-47A8-9D01-267E4F11A047}" srcOrd="0" destOrd="0" presId="urn:microsoft.com/office/officeart/2005/8/layout/vList2"/>
    <dgm:cxn modelId="{910D865B-E962-41FB-8089-AF461A80012F}" type="presOf" srcId="{3FFD963A-2A5E-4B5A-84A4-5EDC31738986}" destId="{83237EBA-10C7-4723-9BCF-9AC3215FBF0F}" srcOrd="0" destOrd="0" presId="urn:microsoft.com/office/officeart/2005/8/layout/vList2"/>
    <dgm:cxn modelId="{B2B03F4C-EF96-4D3D-8E95-89C143A43D26}" type="presOf" srcId="{051B8A24-D6D4-457A-BAF0-E84C7304B254}" destId="{3BBFB5C5-4F07-471C-BD5F-23F6E62666D3}" srcOrd="0" destOrd="0" presId="urn:microsoft.com/office/officeart/2005/8/layout/vList2"/>
    <dgm:cxn modelId="{F3D5EE4C-D952-4C27-B314-8E3970367436}" srcId="{051B8A24-D6D4-457A-BAF0-E84C7304B254}" destId="{3FFD963A-2A5E-4B5A-84A4-5EDC31738986}" srcOrd="0" destOrd="0" parTransId="{5B34730B-A0D3-4CB3-97EC-4BD9EAA518F0}" sibTransId="{D203C785-4606-4FA5-9C30-04070A18D423}"/>
    <dgm:cxn modelId="{D471456D-F998-4B64-87AC-09CB911DFE1B}" srcId="{3FFD963A-2A5E-4B5A-84A4-5EDC31738986}" destId="{811EADA6-8CDB-4E12-A75B-87DC3DC686E9}" srcOrd="4" destOrd="0" parTransId="{7A43C500-94E0-45D5-82CC-A3562596E18C}" sibTransId="{EEC41539-FF86-440C-89E5-1024682203EC}"/>
    <dgm:cxn modelId="{84060675-0F33-4D48-BE24-425810329CBA}" srcId="{3FFD963A-2A5E-4B5A-84A4-5EDC31738986}" destId="{8F2EEB7A-1DA2-4A74-8836-4BC490AB64A5}" srcOrd="1" destOrd="0" parTransId="{589DBCD6-49A1-4644-9E5F-7378CB134492}" sibTransId="{ED9BA1BE-13DD-4789-BF51-528D23954340}"/>
    <dgm:cxn modelId="{CD438457-F0E4-4941-A00E-57EE929DE718}" type="presOf" srcId="{811EADA6-8CDB-4E12-A75B-87DC3DC686E9}" destId="{83237EBA-10C7-4723-9BCF-9AC3215FBF0F}" srcOrd="0" destOrd="5" presId="urn:microsoft.com/office/officeart/2005/8/layout/vList2"/>
    <dgm:cxn modelId="{83E721A6-1C2F-4063-A002-9616CBEBEF78}" type="presOf" srcId="{49D706DF-031F-40CB-A17A-13BC7236CB73}" destId="{83237EBA-10C7-4723-9BCF-9AC3215FBF0F}" srcOrd="0" destOrd="1" presId="urn:microsoft.com/office/officeart/2005/8/layout/vList2"/>
    <dgm:cxn modelId="{F79BD1C1-A819-4D95-BEDC-3E3A61C6118F}" srcId="{3FFD963A-2A5E-4B5A-84A4-5EDC31738986}" destId="{49D706DF-031F-40CB-A17A-13BC7236CB73}" srcOrd="0" destOrd="0" parTransId="{B6B0BAFB-AE6B-4FED-9F7E-F017C3E3B2E4}" sibTransId="{9C75C914-CB79-47D5-B431-A03C9D656B3D}"/>
    <dgm:cxn modelId="{A314B5C4-A2BC-4911-8A89-CEB4679E89AC}" type="presOf" srcId="{1D31789C-0E01-4A82-BF9B-BFB088869289}" destId="{4F27254B-C352-445F-B066-FCAC31324AF8}" srcOrd="0" destOrd="0" presId="urn:microsoft.com/office/officeart/2005/8/layout/vList2"/>
    <dgm:cxn modelId="{A617C0C5-56E8-49EB-A495-8135707E9C2B}" srcId="{7F176DF8-E50E-4B83-BB94-BAEA838C7C31}" destId="{051B8A24-D6D4-457A-BAF0-E84C7304B254}" srcOrd="0" destOrd="0" parTransId="{774D0BBD-39D3-44FF-AA7E-376C6FB19149}" sibTransId="{96176F28-9179-4B2D-A3D7-52F5146ADA17}"/>
    <dgm:cxn modelId="{F1F3A3E4-8916-48A4-ADF0-3FE09BA48DF5}" type="presOf" srcId="{8F2EEB7A-1DA2-4A74-8836-4BC490AB64A5}" destId="{83237EBA-10C7-4723-9BCF-9AC3215FBF0F}" srcOrd="0" destOrd="2" presId="urn:microsoft.com/office/officeart/2005/8/layout/vList2"/>
    <dgm:cxn modelId="{C5B5B2E4-FDD8-4C2C-B94F-3ADD7ECBBA03}" type="presOf" srcId="{E8AF47F0-D1F6-4FBA-9749-D4453B414636}" destId="{83237EBA-10C7-4723-9BCF-9AC3215FBF0F}" srcOrd="0" destOrd="4" presId="urn:microsoft.com/office/officeart/2005/8/layout/vList2"/>
    <dgm:cxn modelId="{8A55E5E6-48E3-4597-BF86-1B3BEA4D4F0D}" type="presOf" srcId="{70CE4CE6-E383-470A-9C9C-5C253581627F}" destId="{83237EBA-10C7-4723-9BCF-9AC3215FBF0F}" srcOrd="0" destOrd="3" presId="urn:microsoft.com/office/officeart/2005/8/layout/vList2"/>
    <dgm:cxn modelId="{7B97E3E9-070A-4DE8-9B07-34D95BEE7BEA}" srcId="{7F176DF8-E50E-4B83-BB94-BAEA838C7C31}" destId="{1D31789C-0E01-4A82-BF9B-BFB088869289}" srcOrd="1" destOrd="0" parTransId="{5A9E7B7D-958A-4F00-9D0B-FE5AEE6E3A7E}" sibTransId="{9AEDED06-E111-4B2D-BDF9-F7EBF3A19A83}"/>
    <dgm:cxn modelId="{936B0561-29D0-4A77-A115-1D378F947B7F}" type="presParOf" srcId="{7A918509-832D-47A8-9D01-267E4F11A047}" destId="{3BBFB5C5-4F07-471C-BD5F-23F6E62666D3}" srcOrd="0" destOrd="0" presId="urn:microsoft.com/office/officeart/2005/8/layout/vList2"/>
    <dgm:cxn modelId="{71F512D5-FF94-4EAD-9D51-7657BDC0BBCF}" type="presParOf" srcId="{7A918509-832D-47A8-9D01-267E4F11A047}" destId="{83237EBA-10C7-4723-9BCF-9AC3215FBF0F}" srcOrd="1" destOrd="0" presId="urn:microsoft.com/office/officeart/2005/8/layout/vList2"/>
    <dgm:cxn modelId="{CD485AB0-2504-4828-AE06-018CED1A9A1F}" type="presParOf" srcId="{7A918509-832D-47A8-9D01-267E4F11A047}" destId="{4F27254B-C352-445F-B066-FCAC31324AF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49D4F5-1E59-4DDC-BB2F-1AACAD57CFC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FB4147A-7615-48D9-BD69-549D02A9E9B1}">
      <dgm:prSet custT="1"/>
      <dgm:spPr/>
      <dgm:t>
        <a:bodyPr/>
        <a:lstStyle/>
        <a:p>
          <a:r>
            <a:rPr lang="fr-FR" sz="1800" dirty="0"/>
            <a:t>La personne coupable de harcèlement risque </a:t>
          </a:r>
          <a:r>
            <a:rPr lang="fr-FR" sz="1800" dirty="0">
              <a:solidFill>
                <a:srgbClr val="C00000"/>
              </a:solidFill>
            </a:rPr>
            <a:t>1 an de prison et 15 000 € d'amende.</a:t>
          </a:r>
          <a:endParaRPr lang="en-US" sz="1800" dirty="0">
            <a:solidFill>
              <a:srgbClr val="C00000"/>
            </a:solidFill>
          </a:endParaRPr>
        </a:p>
      </dgm:t>
    </dgm:pt>
    <dgm:pt modelId="{C6DD1D22-8602-4A29-A909-190D02F15A2C}" type="parTrans" cxnId="{65F7103E-74EC-4A2F-9566-8614139BF5DA}">
      <dgm:prSet/>
      <dgm:spPr/>
      <dgm:t>
        <a:bodyPr/>
        <a:lstStyle/>
        <a:p>
          <a:endParaRPr lang="en-US"/>
        </a:p>
      </dgm:t>
    </dgm:pt>
    <dgm:pt modelId="{E8B27B41-6D8D-445D-8931-7F3AF2D9E0A7}" type="sibTrans" cxnId="{65F7103E-74EC-4A2F-9566-8614139BF5DA}">
      <dgm:prSet/>
      <dgm:spPr/>
      <dgm:t>
        <a:bodyPr/>
        <a:lstStyle/>
        <a:p>
          <a:endParaRPr lang="en-US"/>
        </a:p>
      </dgm:t>
    </dgm:pt>
    <dgm:pt modelId="{BFD5EE56-62B9-4EAA-A58A-AE4B79B8BE31}">
      <dgm:prSet custT="1"/>
      <dgm:spPr/>
      <dgm:t>
        <a:bodyPr/>
        <a:lstStyle/>
        <a:p>
          <a:r>
            <a:rPr lang="fr-FR" sz="1800" dirty="0"/>
            <a:t>Des </a:t>
          </a:r>
          <a:r>
            <a:rPr lang="fr-FR" sz="1800" b="1" dirty="0">
              <a:solidFill>
                <a:schemeClr val="tx1"/>
              </a:solidFill>
            </a:rPr>
            <a:t>circonstances aggravantes </a:t>
          </a:r>
          <a:r>
            <a:rPr lang="fr-FR" sz="1800" dirty="0"/>
            <a:t>existent si</a:t>
          </a:r>
          <a:endParaRPr lang="en-US" sz="1800" dirty="0"/>
        </a:p>
      </dgm:t>
    </dgm:pt>
    <dgm:pt modelId="{8873C8FE-8B55-44CC-A123-9EC1D4B3D5C9}" type="parTrans" cxnId="{DF0471F5-3B79-4201-8576-4B8ECE37FF91}">
      <dgm:prSet/>
      <dgm:spPr/>
      <dgm:t>
        <a:bodyPr/>
        <a:lstStyle/>
        <a:p>
          <a:endParaRPr lang="en-US"/>
        </a:p>
      </dgm:t>
    </dgm:pt>
    <dgm:pt modelId="{FA02C934-9E9B-4C94-974C-BB5AB60475F2}" type="sibTrans" cxnId="{DF0471F5-3B79-4201-8576-4B8ECE37FF91}">
      <dgm:prSet/>
      <dgm:spPr/>
      <dgm:t>
        <a:bodyPr/>
        <a:lstStyle/>
        <a:p>
          <a:endParaRPr lang="en-US"/>
        </a:p>
      </dgm:t>
    </dgm:pt>
    <dgm:pt modelId="{8FB7261B-4633-4B88-87E8-045633F50F39}">
      <dgm:prSet custT="1"/>
      <dgm:spPr/>
      <dgm:t>
        <a:bodyPr/>
        <a:lstStyle/>
        <a:p>
          <a:r>
            <a:rPr lang="fr-FR" sz="1600" dirty="0"/>
            <a:t>- </a:t>
          </a:r>
          <a:r>
            <a:rPr lang="fr-FR" sz="1800" dirty="0"/>
            <a:t>le harcèlement a entraîné une incapacité totale de travail de plus de huit jours (anxiété, stress...),</a:t>
          </a:r>
          <a:endParaRPr lang="en-US" sz="1800" dirty="0"/>
        </a:p>
      </dgm:t>
    </dgm:pt>
    <dgm:pt modelId="{F2BC6659-BEB9-4402-B319-9095A496F153}" type="parTrans" cxnId="{04EDD08E-BD9C-4A70-B35B-FA13A8D1D2CB}">
      <dgm:prSet/>
      <dgm:spPr/>
      <dgm:t>
        <a:bodyPr/>
        <a:lstStyle/>
        <a:p>
          <a:endParaRPr lang="en-US"/>
        </a:p>
      </dgm:t>
    </dgm:pt>
    <dgm:pt modelId="{888A1C09-35F8-4595-A483-49B3C7F9A302}" type="sibTrans" cxnId="{04EDD08E-BD9C-4A70-B35B-FA13A8D1D2CB}">
      <dgm:prSet/>
      <dgm:spPr/>
      <dgm:t>
        <a:bodyPr/>
        <a:lstStyle/>
        <a:p>
          <a:endParaRPr lang="en-US"/>
        </a:p>
      </dgm:t>
    </dgm:pt>
    <dgm:pt modelId="{070B478B-B116-4ED0-A3AC-EEFEEDE56135}">
      <dgm:prSet custT="1"/>
      <dgm:spPr/>
      <dgm:t>
        <a:bodyPr/>
        <a:lstStyle/>
        <a:p>
          <a:r>
            <a:rPr lang="fr-FR" sz="1600" dirty="0"/>
            <a:t>- </a:t>
          </a:r>
          <a:r>
            <a:rPr lang="fr-FR" sz="1800" dirty="0"/>
            <a:t>la victime a moins de 15 ans,</a:t>
          </a:r>
          <a:endParaRPr lang="en-US" sz="1800" dirty="0"/>
        </a:p>
      </dgm:t>
    </dgm:pt>
    <dgm:pt modelId="{2CB8B865-D555-477A-A3F1-71FA4454A2ED}" type="parTrans" cxnId="{3F30D1D3-1D5C-404A-BDF0-B0F1F7145358}">
      <dgm:prSet/>
      <dgm:spPr/>
      <dgm:t>
        <a:bodyPr/>
        <a:lstStyle/>
        <a:p>
          <a:endParaRPr lang="en-US"/>
        </a:p>
      </dgm:t>
    </dgm:pt>
    <dgm:pt modelId="{0BE22705-1FB6-4D45-A66D-B71C815BA73C}" type="sibTrans" cxnId="{3F30D1D3-1D5C-404A-BDF0-B0F1F7145358}">
      <dgm:prSet/>
      <dgm:spPr/>
      <dgm:t>
        <a:bodyPr/>
        <a:lstStyle/>
        <a:p>
          <a:endParaRPr lang="en-US"/>
        </a:p>
      </dgm:t>
    </dgm:pt>
    <dgm:pt modelId="{F8C9AFAE-40E6-4821-9832-F66F74FA5C8C}">
      <dgm:prSet custT="1"/>
      <dgm:spPr/>
      <dgm:t>
        <a:bodyPr/>
        <a:lstStyle/>
        <a:p>
          <a:r>
            <a:rPr lang="fr-FR" sz="1600" dirty="0"/>
            <a:t>- </a:t>
          </a:r>
          <a:r>
            <a:rPr lang="fr-FR" sz="1800" dirty="0"/>
            <a:t>les faits ont été commis sur une personne dont la particulière vulnérabilité, due à son âge, à une maladie, à une infirmité, à une déficience physique ou psychique ou à un état de grossesse, est apparente ou connue de l'auteur.</a:t>
          </a:r>
          <a:endParaRPr lang="en-US" sz="1800" dirty="0"/>
        </a:p>
      </dgm:t>
    </dgm:pt>
    <dgm:pt modelId="{4A15D019-602F-4018-99DE-C0A605ECF34E}" type="parTrans" cxnId="{5706353B-9E1F-4EBF-AE2E-C2C37C904CBA}">
      <dgm:prSet/>
      <dgm:spPr/>
      <dgm:t>
        <a:bodyPr/>
        <a:lstStyle/>
        <a:p>
          <a:endParaRPr lang="en-US"/>
        </a:p>
      </dgm:t>
    </dgm:pt>
    <dgm:pt modelId="{8F842690-DF50-4E63-B7B5-6C8BD700191B}" type="sibTrans" cxnId="{5706353B-9E1F-4EBF-AE2E-C2C37C904CBA}">
      <dgm:prSet/>
      <dgm:spPr/>
      <dgm:t>
        <a:bodyPr/>
        <a:lstStyle/>
        <a:p>
          <a:endParaRPr lang="en-US"/>
        </a:p>
      </dgm:t>
    </dgm:pt>
    <dgm:pt modelId="{1081D81E-34D8-484A-99FB-7ADDFA221956}">
      <dgm:prSet custT="1"/>
      <dgm:spPr/>
      <dgm:t>
        <a:bodyPr/>
        <a:lstStyle/>
        <a:p>
          <a:r>
            <a:rPr lang="fr-FR" sz="2000" dirty="0"/>
            <a:t>Si les faits ont été commis avec </a:t>
          </a:r>
          <a:r>
            <a:rPr lang="fr-FR" sz="2000" dirty="0">
              <a:solidFill>
                <a:schemeClr val="tx1"/>
              </a:solidFill>
            </a:rPr>
            <a:t>une seule de ces circonstances aggravantes</a:t>
          </a:r>
          <a:r>
            <a:rPr lang="fr-FR" sz="2000" dirty="0"/>
            <a:t>, la peine maximale passe à </a:t>
          </a:r>
          <a:r>
            <a:rPr lang="fr-FR" sz="2000" dirty="0">
              <a:solidFill>
                <a:srgbClr val="C00000"/>
              </a:solidFill>
            </a:rPr>
            <a:t>2 ans de prison et 30 000 € d'amende.</a:t>
          </a:r>
          <a:endParaRPr lang="en-US" sz="2000" dirty="0">
            <a:solidFill>
              <a:srgbClr val="C00000"/>
            </a:solidFill>
          </a:endParaRPr>
        </a:p>
      </dgm:t>
    </dgm:pt>
    <dgm:pt modelId="{32929156-E4D7-4277-8AFA-28860C91E67A}" type="parTrans" cxnId="{336A0B0A-1224-47A3-A03E-3EFB05F59D7E}">
      <dgm:prSet/>
      <dgm:spPr/>
      <dgm:t>
        <a:bodyPr/>
        <a:lstStyle/>
        <a:p>
          <a:endParaRPr lang="en-US"/>
        </a:p>
      </dgm:t>
    </dgm:pt>
    <dgm:pt modelId="{E22D167F-3BE3-411F-A7B8-8FD97E7785D1}" type="sibTrans" cxnId="{336A0B0A-1224-47A3-A03E-3EFB05F59D7E}">
      <dgm:prSet/>
      <dgm:spPr/>
      <dgm:t>
        <a:bodyPr/>
        <a:lstStyle/>
        <a:p>
          <a:endParaRPr lang="en-US"/>
        </a:p>
      </dgm:t>
    </dgm:pt>
    <dgm:pt modelId="{098C88A6-4E3B-49B1-92B2-3248A44B9040}">
      <dgm:prSet custT="1"/>
      <dgm:spPr/>
      <dgm:t>
        <a:bodyPr/>
        <a:lstStyle/>
        <a:p>
          <a:r>
            <a:rPr lang="fr-FR" sz="2000" dirty="0"/>
            <a:t>Si les faits ont été commis </a:t>
          </a:r>
          <a:r>
            <a:rPr lang="fr-FR" sz="2000" b="1" dirty="0"/>
            <a:t>avec trois ou plus de ces circonstances aggravantes</a:t>
          </a:r>
          <a:r>
            <a:rPr lang="fr-FR" sz="2000" dirty="0"/>
            <a:t>, la peine maximale est de </a:t>
          </a:r>
          <a:r>
            <a:rPr lang="fr-FR" sz="2000" dirty="0">
              <a:solidFill>
                <a:srgbClr val="C00000"/>
              </a:solidFill>
            </a:rPr>
            <a:t>3 ans de prison et 45 000 € d'amende.</a:t>
          </a:r>
          <a:endParaRPr lang="en-US" sz="2000" dirty="0">
            <a:solidFill>
              <a:srgbClr val="C00000"/>
            </a:solidFill>
          </a:endParaRPr>
        </a:p>
      </dgm:t>
    </dgm:pt>
    <dgm:pt modelId="{4F71F05D-0E5A-438F-B62C-3C00F0487C90}" type="parTrans" cxnId="{B9A4E448-ABCC-4695-9387-E4D0455D13A5}">
      <dgm:prSet/>
      <dgm:spPr/>
      <dgm:t>
        <a:bodyPr/>
        <a:lstStyle/>
        <a:p>
          <a:endParaRPr lang="fr-FR"/>
        </a:p>
      </dgm:t>
    </dgm:pt>
    <dgm:pt modelId="{41FCCD25-FCE4-4909-ACC4-FF61204D2155}" type="sibTrans" cxnId="{B9A4E448-ABCC-4695-9387-E4D0455D13A5}">
      <dgm:prSet/>
      <dgm:spPr/>
      <dgm:t>
        <a:bodyPr/>
        <a:lstStyle/>
        <a:p>
          <a:endParaRPr lang="fr-FR"/>
        </a:p>
      </dgm:t>
    </dgm:pt>
    <dgm:pt modelId="{92EE4C54-EBE2-45B6-8AD6-B30C92EC79F3}" type="pres">
      <dgm:prSet presAssocID="{6349D4F5-1E59-4DDC-BB2F-1AACAD57CFC5}" presName="linear" presStyleCnt="0">
        <dgm:presLayoutVars>
          <dgm:animLvl val="lvl"/>
          <dgm:resizeHandles val="exact"/>
        </dgm:presLayoutVars>
      </dgm:prSet>
      <dgm:spPr/>
    </dgm:pt>
    <dgm:pt modelId="{87FAD348-44C8-43E4-BBB0-C002A7C75A6A}" type="pres">
      <dgm:prSet presAssocID="{7FB4147A-7615-48D9-BD69-549D02A9E9B1}" presName="parentText" presStyleLbl="node1" presStyleIdx="0" presStyleCnt="7" custScaleY="55981" custLinFactY="-55701" custLinFactNeighborX="-1002" custLinFactNeighborY="-100000">
        <dgm:presLayoutVars>
          <dgm:chMax val="0"/>
          <dgm:bulletEnabled val="1"/>
        </dgm:presLayoutVars>
      </dgm:prSet>
      <dgm:spPr/>
    </dgm:pt>
    <dgm:pt modelId="{EA312F03-2562-46A1-BCE6-A598BE680B17}" type="pres">
      <dgm:prSet presAssocID="{E8B27B41-6D8D-445D-8931-7F3AF2D9E0A7}" presName="spacer" presStyleCnt="0"/>
      <dgm:spPr/>
    </dgm:pt>
    <dgm:pt modelId="{FC441BAE-F59C-4585-9632-6B4716326B7A}" type="pres">
      <dgm:prSet presAssocID="{BFD5EE56-62B9-4EAA-A58A-AE4B79B8BE31}" presName="parentText" presStyleLbl="node1" presStyleIdx="1" presStyleCnt="7" custScaleY="56863" custLinFactY="-60911" custLinFactNeighborX="-1431" custLinFactNeighborY="-100000">
        <dgm:presLayoutVars>
          <dgm:chMax val="0"/>
          <dgm:bulletEnabled val="1"/>
        </dgm:presLayoutVars>
      </dgm:prSet>
      <dgm:spPr/>
    </dgm:pt>
    <dgm:pt modelId="{F04EB118-7A54-483A-8D3E-C8D4F340A7D5}" type="pres">
      <dgm:prSet presAssocID="{FA02C934-9E9B-4C94-974C-BB5AB60475F2}" presName="spacer" presStyleCnt="0"/>
      <dgm:spPr/>
    </dgm:pt>
    <dgm:pt modelId="{F23C3EE2-3291-44CA-8E7B-FFEE22C13CE0}" type="pres">
      <dgm:prSet presAssocID="{8FB7261B-4633-4B88-87E8-045633F50F39}" presName="parentText" presStyleLbl="node1" presStyleIdx="2" presStyleCnt="7" custScaleX="95420" custScaleY="60074" custLinFactY="-43899" custLinFactNeighborX="614" custLinFactNeighborY="-100000">
        <dgm:presLayoutVars>
          <dgm:chMax val="0"/>
          <dgm:bulletEnabled val="1"/>
        </dgm:presLayoutVars>
      </dgm:prSet>
      <dgm:spPr/>
    </dgm:pt>
    <dgm:pt modelId="{C302B0C8-995D-4E4E-9ABC-C181B38834D3}" type="pres">
      <dgm:prSet presAssocID="{888A1C09-35F8-4595-A483-49B3C7F9A302}" presName="spacer" presStyleCnt="0"/>
      <dgm:spPr/>
    </dgm:pt>
    <dgm:pt modelId="{5BB5B70A-36D7-4C92-B175-C545B54A2951}" type="pres">
      <dgm:prSet presAssocID="{070B478B-B116-4ED0-A3AC-EEFEEDE56135}" presName="parentText" presStyleLbl="node1" presStyleIdx="3" presStyleCnt="7" custScaleX="93502" custScaleY="61110" custLinFactY="-38080" custLinFactNeighborX="-1182" custLinFactNeighborY="-100000">
        <dgm:presLayoutVars>
          <dgm:chMax val="0"/>
          <dgm:bulletEnabled val="1"/>
        </dgm:presLayoutVars>
      </dgm:prSet>
      <dgm:spPr/>
    </dgm:pt>
    <dgm:pt modelId="{0BBF1635-48A6-4EB9-8DEF-96C7F3846A9D}" type="pres">
      <dgm:prSet presAssocID="{0BE22705-1FB6-4D45-A66D-B71C815BA73C}" presName="spacer" presStyleCnt="0"/>
      <dgm:spPr/>
    </dgm:pt>
    <dgm:pt modelId="{CA0B5101-FDC1-4E6D-8CB4-17E9F1C3676C}" type="pres">
      <dgm:prSet presAssocID="{F8C9AFAE-40E6-4821-9832-F66F74FA5C8C}" presName="parentText" presStyleLbl="node1" presStyleIdx="4" presStyleCnt="7" custScaleX="91785" custScaleY="120291" custLinFactY="-38904" custLinFactNeighborX="-2556" custLinFactNeighborY="-100000">
        <dgm:presLayoutVars>
          <dgm:chMax val="0"/>
          <dgm:bulletEnabled val="1"/>
        </dgm:presLayoutVars>
      </dgm:prSet>
      <dgm:spPr/>
    </dgm:pt>
    <dgm:pt modelId="{F11E50D5-7460-47C6-91EE-74A0A10D6D8B}" type="pres">
      <dgm:prSet presAssocID="{8F842690-DF50-4E63-B7B5-6C8BD700191B}" presName="spacer" presStyleCnt="0"/>
      <dgm:spPr/>
    </dgm:pt>
    <dgm:pt modelId="{8939973F-15F3-487F-84A0-8A8FBF1EB2BD}" type="pres">
      <dgm:prSet presAssocID="{1081D81E-34D8-484A-99FB-7ADDFA221956}" presName="parentText" presStyleLbl="node1" presStyleIdx="5" presStyleCnt="7" custLinFactY="-40254" custLinFactNeighborX="1145" custLinFactNeighborY="-100000">
        <dgm:presLayoutVars>
          <dgm:chMax val="0"/>
          <dgm:bulletEnabled val="1"/>
        </dgm:presLayoutVars>
      </dgm:prSet>
      <dgm:spPr/>
    </dgm:pt>
    <dgm:pt modelId="{86D001C8-9A0E-4764-ADFE-BADF68B60CA0}" type="pres">
      <dgm:prSet presAssocID="{E22D167F-3BE3-411F-A7B8-8FD97E7785D1}" presName="spacer" presStyleCnt="0"/>
      <dgm:spPr/>
    </dgm:pt>
    <dgm:pt modelId="{049294A6-E654-4E6A-AAF2-66F3B7C2E392}" type="pres">
      <dgm:prSet presAssocID="{098C88A6-4E3B-49B1-92B2-3248A44B9040}" presName="parentText" presStyleLbl="node1" presStyleIdx="6" presStyleCnt="7" custLinFactY="-34056" custLinFactNeighborY="-100000">
        <dgm:presLayoutVars>
          <dgm:chMax val="0"/>
          <dgm:bulletEnabled val="1"/>
        </dgm:presLayoutVars>
      </dgm:prSet>
      <dgm:spPr/>
    </dgm:pt>
  </dgm:ptLst>
  <dgm:cxnLst>
    <dgm:cxn modelId="{336A0B0A-1224-47A3-A03E-3EFB05F59D7E}" srcId="{6349D4F5-1E59-4DDC-BB2F-1AACAD57CFC5}" destId="{1081D81E-34D8-484A-99FB-7ADDFA221956}" srcOrd="5" destOrd="0" parTransId="{32929156-E4D7-4277-8AFA-28860C91E67A}" sibTransId="{E22D167F-3BE3-411F-A7B8-8FD97E7785D1}"/>
    <dgm:cxn modelId="{F2055D1A-1E8E-4D09-A552-1A3EAFE8BF20}" type="presOf" srcId="{BFD5EE56-62B9-4EAA-A58A-AE4B79B8BE31}" destId="{FC441BAE-F59C-4585-9632-6B4716326B7A}" srcOrd="0" destOrd="0" presId="urn:microsoft.com/office/officeart/2005/8/layout/vList2"/>
    <dgm:cxn modelId="{F020CB1D-73FC-48F7-9F31-5C0830EB5ED6}" type="presOf" srcId="{098C88A6-4E3B-49B1-92B2-3248A44B9040}" destId="{049294A6-E654-4E6A-AAF2-66F3B7C2E392}" srcOrd="0" destOrd="0" presId="urn:microsoft.com/office/officeart/2005/8/layout/vList2"/>
    <dgm:cxn modelId="{34CC6C1E-6375-4BEA-A703-0600FBDCACC9}" type="presOf" srcId="{8FB7261B-4633-4B88-87E8-045633F50F39}" destId="{F23C3EE2-3291-44CA-8E7B-FFEE22C13CE0}" srcOrd="0" destOrd="0" presId="urn:microsoft.com/office/officeart/2005/8/layout/vList2"/>
    <dgm:cxn modelId="{F246E32D-D415-4679-87C8-C41CE8ACE97D}" type="presOf" srcId="{070B478B-B116-4ED0-A3AC-EEFEEDE56135}" destId="{5BB5B70A-36D7-4C92-B175-C545B54A2951}" srcOrd="0" destOrd="0" presId="urn:microsoft.com/office/officeart/2005/8/layout/vList2"/>
    <dgm:cxn modelId="{5706353B-9E1F-4EBF-AE2E-C2C37C904CBA}" srcId="{6349D4F5-1E59-4DDC-BB2F-1AACAD57CFC5}" destId="{F8C9AFAE-40E6-4821-9832-F66F74FA5C8C}" srcOrd="4" destOrd="0" parTransId="{4A15D019-602F-4018-99DE-C0A605ECF34E}" sibTransId="{8F842690-DF50-4E63-B7B5-6C8BD700191B}"/>
    <dgm:cxn modelId="{65F7103E-74EC-4A2F-9566-8614139BF5DA}" srcId="{6349D4F5-1E59-4DDC-BB2F-1AACAD57CFC5}" destId="{7FB4147A-7615-48D9-BD69-549D02A9E9B1}" srcOrd="0" destOrd="0" parTransId="{C6DD1D22-8602-4A29-A909-190D02F15A2C}" sibTransId="{E8B27B41-6D8D-445D-8931-7F3AF2D9E0A7}"/>
    <dgm:cxn modelId="{60289541-5B9A-4C10-B43C-914536EF44FC}" type="presOf" srcId="{1081D81E-34D8-484A-99FB-7ADDFA221956}" destId="{8939973F-15F3-487F-84A0-8A8FBF1EB2BD}" srcOrd="0" destOrd="0" presId="urn:microsoft.com/office/officeart/2005/8/layout/vList2"/>
    <dgm:cxn modelId="{B9A4E448-ABCC-4695-9387-E4D0455D13A5}" srcId="{6349D4F5-1E59-4DDC-BB2F-1AACAD57CFC5}" destId="{098C88A6-4E3B-49B1-92B2-3248A44B9040}" srcOrd="6" destOrd="0" parTransId="{4F71F05D-0E5A-438F-B62C-3C00F0487C90}" sibTransId="{41FCCD25-FCE4-4909-ACC4-FF61204D2155}"/>
    <dgm:cxn modelId="{479B164D-9921-4557-874B-3DC69172D6B1}" type="presOf" srcId="{F8C9AFAE-40E6-4821-9832-F66F74FA5C8C}" destId="{CA0B5101-FDC1-4E6D-8CB4-17E9F1C3676C}" srcOrd="0" destOrd="0" presId="urn:microsoft.com/office/officeart/2005/8/layout/vList2"/>
    <dgm:cxn modelId="{851B3780-6F99-4360-B084-3876A404D2E0}" type="presOf" srcId="{6349D4F5-1E59-4DDC-BB2F-1AACAD57CFC5}" destId="{92EE4C54-EBE2-45B6-8AD6-B30C92EC79F3}" srcOrd="0" destOrd="0" presId="urn:microsoft.com/office/officeart/2005/8/layout/vList2"/>
    <dgm:cxn modelId="{04EDD08E-BD9C-4A70-B35B-FA13A8D1D2CB}" srcId="{6349D4F5-1E59-4DDC-BB2F-1AACAD57CFC5}" destId="{8FB7261B-4633-4B88-87E8-045633F50F39}" srcOrd="2" destOrd="0" parTransId="{F2BC6659-BEB9-4402-B319-9095A496F153}" sibTransId="{888A1C09-35F8-4595-A483-49B3C7F9A302}"/>
    <dgm:cxn modelId="{3F30D1D3-1D5C-404A-BDF0-B0F1F7145358}" srcId="{6349D4F5-1E59-4DDC-BB2F-1AACAD57CFC5}" destId="{070B478B-B116-4ED0-A3AC-EEFEEDE56135}" srcOrd="3" destOrd="0" parTransId="{2CB8B865-D555-477A-A3F1-71FA4454A2ED}" sibTransId="{0BE22705-1FB6-4D45-A66D-B71C815BA73C}"/>
    <dgm:cxn modelId="{BAF013D8-67C2-474E-8EDA-2941765E40C9}" type="presOf" srcId="{7FB4147A-7615-48D9-BD69-549D02A9E9B1}" destId="{87FAD348-44C8-43E4-BBB0-C002A7C75A6A}" srcOrd="0" destOrd="0" presId="urn:microsoft.com/office/officeart/2005/8/layout/vList2"/>
    <dgm:cxn modelId="{DF0471F5-3B79-4201-8576-4B8ECE37FF91}" srcId="{6349D4F5-1E59-4DDC-BB2F-1AACAD57CFC5}" destId="{BFD5EE56-62B9-4EAA-A58A-AE4B79B8BE31}" srcOrd="1" destOrd="0" parTransId="{8873C8FE-8B55-44CC-A123-9EC1D4B3D5C9}" sibTransId="{FA02C934-9E9B-4C94-974C-BB5AB60475F2}"/>
    <dgm:cxn modelId="{801D99C8-5EFB-4D51-B83C-E14A3B45BECB}" type="presParOf" srcId="{92EE4C54-EBE2-45B6-8AD6-B30C92EC79F3}" destId="{87FAD348-44C8-43E4-BBB0-C002A7C75A6A}" srcOrd="0" destOrd="0" presId="urn:microsoft.com/office/officeart/2005/8/layout/vList2"/>
    <dgm:cxn modelId="{6F9A097A-2FFB-4E62-AB3B-B3AE18B30E1B}" type="presParOf" srcId="{92EE4C54-EBE2-45B6-8AD6-B30C92EC79F3}" destId="{EA312F03-2562-46A1-BCE6-A598BE680B17}" srcOrd="1" destOrd="0" presId="urn:microsoft.com/office/officeart/2005/8/layout/vList2"/>
    <dgm:cxn modelId="{CD3272B4-5D74-4501-942D-FE65E2D8EDF7}" type="presParOf" srcId="{92EE4C54-EBE2-45B6-8AD6-B30C92EC79F3}" destId="{FC441BAE-F59C-4585-9632-6B4716326B7A}" srcOrd="2" destOrd="0" presId="urn:microsoft.com/office/officeart/2005/8/layout/vList2"/>
    <dgm:cxn modelId="{31FDC8A7-E85A-43A0-ABCB-E249B2916665}" type="presParOf" srcId="{92EE4C54-EBE2-45B6-8AD6-B30C92EC79F3}" destId="{F04EB118-7A54-483A-8D3E-C8D4F340A7D5}" srcOrd="3" destOrd="0" presId="urn:microsoft.com/office/officeart/2005/8/layout/vList2"/>
    <dgm:cxn modelId="{E7383AF5-14F2-41EE-B06B-18A64B89DA20}" type="presParOf" srcId="{92EE4C54-EBE2-45B6-8AD6-B30C92EC79F3}" destId="{F23C3EE2-3291-44CA-8E7B-FFEE22C13CE0}" srcOrd="4" destOrd="0" presId="urn:microsoft.com/office/officeart/2005/8/layout/vList2"/>
    <dgm:cxn modelId="{2EE50BB7-25F2-4900-8CF8-086880200DD2}" type="presParOf" srcId="{92EE4C54-EBE2-45B6-8AD6-B30C92EC79F3}" destId="{C302B0C8-995D-4E4E-9ABC-C181B38834D3}" srcOrd="5" destOrd="0" presId="urn:microsoft.com/office/officeart/2005/8/layout/vList2"/>
    <dgm:cxn modelId="{6B54E419-1DB1-4AB9-A718-6258BC97DAB6}" type="presParOf" srcId="{92EE4C54-EBE2-45B6-8AD6-B30C92EC79F3}" destId="{5BB5B70A-36D7-4C92-B175-C545B54A2951}" srcOrd="6" destOrd="0" presId="urn:microsoft.com/office/officeart/2005/8/layout/vList2"/>
    <dgm:cxn modelId="{48A0E282-8DD9-49F4-BFFF-0E6205997D4F}" type="presParOf" srcId="{92EE4C54-EBE2-45B6-8AD6-B30C92EC79F3}" destId="{0BBF1635-48A6-4EB9-8DEF-96C7F3846A9D}" srcOrd="7" destOrd="0" presId="urn:microsoft.com/office/officeart/2005/8/layout/vList2"/>
    <dgm:cxn modelId="{F382C52F-5383-4092-94FB-716AEC846EBD}" type="presParOf" srcId="{92EE4C54-EBE2-45B6-8AD6-B30C92EC79F3}" destId="{CA0B5101-FDC1-4E6D-8CB4-17E9F1C3676C}" srcOrd="8" destOrd="0" presId="urn:microsoft.com/office/officeart/2005/8/layout/vList2"/>
    <dgm:cxn modelId="{5BD068EE-B2B4-4CBD-96F0-43350D26663C}" type="presParOf" srcId="{92EE4C54-EBE2-45B6-8AD6-B30C92EC79F3}" destId="{F11E50D5-7460-47C6-91EE-74A0A10D6D8B}" srcOrd="9" destOrd="0" presId="urn:microsoft.com/office/officeart/2005/8/layout/vList2"/>
    <dgm:cxn modelId="{FBE8F49D-DAC5-4046-9CB5-D1862BA0E4F8}" type="presParOf" srcId="{92EE4C54-EBE2-45B6-8AD6-B30C92EC79F3}" destId="{8939973F-15F3-487F-84A0-8A8FBF1EB2BD}" srcOrd="10" destOrd="0" presId="urn:microsoft.com/office/officeart/2005/8/layout/vList2"/>
    <dgm:cxn modelId="{897B82E7-4854-4520-8D11-C4962ABF7652}" type="presParOf" srcId="{92EE4C54-EBE2-45B6-8AD6-B30C92EC79F3}" destId="{86D001C8-9A0E-4764-ADFE-BADF68B60CA0}" srcOrd="11" destOrd="0" presId="urn:microsoft.com/office/officeart/2005/8/layout/vList2"/>
    <dgm:cxn modelId="{56430D5E-5B16-4F7A-915F-4859F4F6B870}" type="presParOf" srcId="{92EE4C54-EBE2-45B6-8AD6-B30C92EC79F3}" destId="{049294A6-E654-4E6A-AAF2-66F3B7C2E39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B3793A-87FF-4B40-84C5-30081C2F946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E0CA31F-2291-4A8B-B2DF-28036A16E749}">
      <dgm:prSet/>
      <dgm:spPr/>
      <dgm:t>
        <a:bodyPr/>
        <a:lstStyle/>
        <a:p>
          <a:r>
            <a:rPr lang="fr-FR"/>
            <a:t>Il y a des peines spécifiques en fonction des types de harcèlement :</a:t>
          </a:r>
          <a:endParaRPr lang="en-US"/>
        </a:p>
      </dgm:t>
    </dgm:pt>
    <dgm:pt modelId="{D33C6C49-8511-4AF4-A62A-9055A75F1778}" type="parTrans" cxnId="{1996AD9C-B4AB-4EEA-A14D-77FA85E49577}">
      <dgm:prSet/>
      <dgm:spPr/>
      <dgm:t>
        <a:bodyPr/>
        <a:lstStyle/>
        <a:p>
          <a:endParaRPr lang="en-US"/>
        </a:p>
      </dgm:t>
    </dgm:pt>
    <dgm:pt modelId="{998744BC-D566-40BA-8A6D-48E8BC3FBF6E}" type="sibTrans" cxnId="{1996AD9C-B4AB-4EEA-A14D-77FA85E49577}">
      <dgm:prSet/>
      <dgm:spPr/>
      <dgm:t>
        <a:bodyPr/>
        <a:lstStyle/>
        <a:p>
          <a:endParaRPr lang="en-US"/>
        </a:p>
      </dgm:t>
    </dgm:pt>
    <dgm:pt modelId="{97581421-B3C9-432B-A6E6-147554237C6A}">
      <dgm:prSet/>
      <dgm:spPr/>
      <dgm:t>
        <a:bodyPr/>
        <a:lstStyle/>
        <a:p>
          <a:r>
            <a:rPr lang="fr-FR">
              <a:hlinkClick xmlns:r="http://schemas.openxmlformats.org/officeDocument/2006/relationships" r:id="rId1"/>
            </a:rPr>
            <a:t>Harcèlement sexuel au travail</a:t>
          </a:r>
          <a:endParaRPr lang="en-US"/>
        </a:p>
      </dgm:t>
    </dgm:pt>
    <dgm:pt modelId="{C63A6C4D-3A2D-409A-9539-408137FE18E6}" type="parTrans" cxnId="{9A31FA36-81A0-4D0C-8121-8DB7344D4C93}">
      <dgm:prSet/>
      <dgm:spPr/>
      <dgm:t>
        <a:bodyPr/>
        <a:lstStyle/>
        <a:p>
          <a:endParaRPr lang="en-US"/>
        </a:p>
      </dgm:t>
    </dgm:pt>
    <dgm:pt modelId="{43FEB562-3602-4934-9893-11D635895BD9}" type="sibTrans" cxnId="{9A31FA36-81A0-4D0C-8121-8DB7344D4C93}">
      <dgm:prSet/>
      <dgm:spPr/>
      <dgm:t>
        <a:bodyPr/>
        <a:lstStyle/>
        <a:p>
          <a:endParaRPr lang="en-US"/>
        </a:p>
      </dgm:t>
    </dgm:pt>
    <dgm:pt modelId="{ED2A7C1A-13BE-4A0F-8E1A-F42FC76D5FB0}">
      <dgm:prSet/>
      <dgm:spPr/>
      <dgm:t>
        <a:bodyPr/>
        <a:lstStyle/>
        <a:p>
          <a:r>
            <a:rPr lang="fr-FR">
              <a:hlinkClick xmlns:r="http://schemas.openxmlformats.org/officeDocument/2006/relationships" r:id="rId2"/>
            </a:rPr>
            <a:t>Harcèlement moral au travail</a:t>
          </a:r>
          <a:endParaRPr lang="en-US"/>
        </a:p>
      </dgm:t>
    </dgm:pt>
    <dgm:pt modelId="{57C308B2-E661-4FB4-AACC-064BE055F849}" type="parTrans" cxnId="{A8AD0CA0-8E9B-475C-B2C4-61336B21844A}">
      <dgm:prSet/>
      <dgm:spPr/>
      <dgm:t>
        <a:bodyPr/>
        <a:lstStyle/>
        <a:p>
          <a:endParaRPr lang="en-US"/>
        </a:p>
      </dgm:t>
    </dgm:pt>
    <dgm:pt modelId="{E71F88F8-864C-4FC8-86E3-F481DA32CB68}" type="sibTrans" cxnId="{A8AD0CA0-8E9B-475C-B2C4-61336B21844A}">
      <dgm:prSet/>
      <dgm:spPr/>
      <dgm:t>
        <a:bodyPr/>
        <a:lstStyle/>
        <a:p>
          <a:endParaRPr lang="en-US"/>
        </a:p>
      </dgm:t>
    </dgm:pt>
    <dgm:pt modelId="{D5CDC68E-C201-4194-9AAC-ADB928C6F8BF}">
      <dgm:prSet/>
      <dgm:spPr/>
      <dgm:t>
        <a:bodyPr/>
        <a:lstStyle/>
        <a:p>
          <a:r>
            <a:rPr lang="fr-FR">
              <a:hlinkClick xmlns:r="http://schemas.openxmlformats.org/officeDocument/2006/relationships" r:id="rId3"/>
            </a:rPr>
            <a:t>Harcèlement au sein d'un couple</a:t>
          </a:r>
          <a:endParaRPr lang="en-US"/>
        </a:p>
      </dgm:t>
    </dgm:pt>
    <dgm:pt modelId="{364C01EF-0F97-44C3-85EF-C7A917206E23}" type="parTrans" cxnId="{35141723-82AD-4D69-8CA2-52C659721BA1}">
      <dgm:prSet/>
      <dgm:spPr/>
      <dgm:t>
        <a:bodyPr/>
        <a:lstStyle/>
        <a:p>
          <a:endParaRPr lang="en-US"/>
        </a:p>
      </dgm:t>
    </dgm:pt>
    <dgm:pt modelId="{63D9747B-7503-445F-A86B-A9F2B8A0CDC5}" type="sibTrans" cxnId="{35141723-82AD-4D69-8CA2-52C659721BA1}">
      <dgm:prSet/>
      <dgm:spPr/>
      <dgm:t>
        <a:bodyPr/>
        <a:lstStyle/>
        <a:p>
          <a:endParaRPr lang="en-US"/>
        </a:p>
      </dgm:t>
    </dgm:pt>
    <dgm:pt modelId="{7B376499-4987-478E-957C-54594594DCBF}">
      <dgm:prSet/>
      <dgm:spPr/>
      <dgm:t>
        <a:bodyPr/>
        <a:lstStyle/>
        <a:p>
          <a:r>
            <a:rPr lang="fr-FR">
              <a:hlinkClick xmlns:r="http://schemas.openxmlformats.org/officeDocument/2006/relationships" r:id="rId4"/>
            </a:rPr>
            <a:t>Harcèlement scolaire</a:t>
          </a:r>
          <a:endParaRPr lang="en-US"/>
        </a:p>
      </dgm:t>
    </dgm:pt>
    <dgm:pt modelId="{7D58BE3B-CA33-485D-B055-86608C96EC9E}" type="parTrans" cxnId="{69FE1823-DC01-4152-88C9-1A3DCD25C601}">
      <dgm:prSet/>
      <dgm:spPr/>
      <dgm:t>
        <a:bodyPr/>
        <a:lstStyle/>
        <a:p>
          <a:endParaRPr lang="en-US"/>
        </a:p>
      </dgm:t>
    </dgm:pt>
    <dgm:pt modelId="{EE6DB715-503D-4239-A17F-3DD237D91666}" type="sibTrans" cxnId="{69FE1823-DC01-4152-88C9-1A3DCD25C601}">
      <dgm:prSet/>
      <dgm:spPr/>
      <dgm:t>
        <a:bodyPr/>
        <a:lstStyle/>
        <a:p>
          <a:endParaRPr lang="en-US"/>
        </a:p>
      </dgm:t>
    </dgm:pt>
    <dgm:pt modelId="{39D59C2A-6979-430B-A035-AF0AFE49640E}">
      <dgm:prSet/>
      <dgm:spPr/>
      <dgm:t>
        <a:bodyPr/>
        <a:lstStyle/>
        <a:p>
          <a:r>
            <a:rPr lang="fr-FR">
              <a:hlinkClick xmlns:r="http://schemas.openxmlformats.org/officeDocument/2006/relationships" r:id="rId5"/>
            </a:rPr>
            <a:t>Harcèlement sur internet</a:t>
          </a:r>
          <a:endParaRPr lang="en-US"/>
        </a:p>
      </dgm:t>
    </dgm:pt>
    <dgm:pt modelId="{B351F188-1805-4648-A3BA-EE9B608EA758}" type="parTrans" cxnId="{F8188786-461F-475B-9B17-EFE628D953CC}">
      <dgm:prSet/>
      <dgm:spPr/>
      <dgm:t>
        <a:bodyPr/>
        <a:lstStyle/>
        <a:p>
          <a:endParaRPr lang="en-US"/>
        </a:p>
      </dgm:t>
    </dgm:pt>
    <dgm:pt modelId="{CF72B3AC-ADA6-4D65-B884-7DB76739C4FF}" type="sibTrans" cxnId="{F8188786-461F-475B-9B17-EFE628D953CC}">
      <dgm:prSet/>
      <dgm:spPr/>
      <dgm:t>
        <a:bodyPr/>
        <a:lstStyle/>
        <a:p>
          <a:endParaRPr lang="en-US"/>
        </a:p>
      </dgm:t>
    </dgm:pt>
    <dgm:pt modelId="{B9D312D6-ED34-47AE-97FF-E1D9176AC4AA}">
      <dgm:prSet/>
      <dgm:spPr/>
      <dgm:t>
        <a:bodyPr/>
        <a:lstStyle/>
        <a:p>
          <a:r>
            <a:rPr lang="fr-FR">
              <a:hlinkClick xmlns:r="http://schemas.openxmlformats.org/officeDocument/2006/relationships" r:id="rId6"/>
            </a:rPr>
            <a:t>Harcèlement téléphonique</a:t>
          </a:r>
          <a:endParaRPr lang="en-US"/>
        </a:p>
      </dgm:t>
    </dgm:pt>
    <dgm:pt modelId="{27DA72E3-635D-4C4D-B688-37435A38D3A5}" type="parTrans" cxnId="{9470EAAC-05CE-440A-9D2E-521EEBCAD147}">
      <dgm:prSet/>
      <dgm:spPr/>
      <dgm:t>
        <a:bodyPr/>
        <a:lstStyle/>
        <a:p>
          <a:endParaRPr lang="en-US"/>
        </a:p>
      </dgm:t>
    </dgm:pt>
    <dgm:pt modelId="{E96A61EE-012C-4E9A-A16E-3C2094AE83A1}" type="sibTrans" cxnId="{9470EAAC-05CE-440A-9D2E-521EEBCAD147}">
      <dgm:prSet/>
      <dgm:spPr/>
      <dgm:t>
        <a:bodyPr/>
        <a:lstStyle/>
        <a:p>
          <a:endParaRPr lang="en-US"/>
        </a:p>
      </dgm:t>
    </dgm:pt>
    <dgm:pt modelId="{B658A086-F438-471B-85BE-43F5BBB3931E}" type="pres">
      <dgm:prSet presAssocID="{82B3793A-87FF-4B40-84C5-30081C2F946E}" presName="diagram" presStyleCnt="0">
        <dgm:presLayoutVars>
          <dgm:dir/>
          <dgm:resizeHandles val="exact"/>
        </dgm:presLayoutVars>
      </dgm:prSet>
      <dgm:spPr/>
    </dgm:pt>
    <dgm:pt modelId="{DCD0C1E2-284C-43D7-A720-5A3501A84C47}" type="pres">
      <dgm:prSet presAssocID="{9E0CA31F-2291-4A8B-B2DF-28036A16E749}" presName="node" presStyleLbl="node1" presStyleIdx="0" presStyleCnt="7">
        <dgm:presLayoutVars>
          <dgm:bulletEnabled val="1"/>
        </dgm:presLayoutVars>
      </dgm:prSet>
      <dgm:spPr/>
    </dgm:pt>
    <dgm:pt modelId="{00B92658-7015-423B-9D48-6A7AA697D3F4}" type="pres">
      <dgm:prSet presAssocID="{998744BC-D566-40BA-8A6D-48E8BC3FBF6E}" presName="sibTrans" presStyleCnt="0"/>
      <dgm:spPr/>
    </dgm:pt>
    <dgm:pt modelId="{7F414620-CCD5-4151-945F-6A005520A6C9}" type="pres">
      <dgm:prSet presAssocID="{97581421-B3C9-432B-A6E6-147554237C6A}" presName="node" presStyleLbl="node1" presStyleIdx="1" presStyleCnt="7">
        <dgm:presLayoutVars>
          <dgm:bulletEnabled val="1"/>
        </dgm:presLayoutVars>
      </dgm:prSet>
      <dgm:spPr/>
    </dgm:pt>
    <dgm:pt modelId="{B8597A13-7D2F-461D-8F6F-82030DD2412F}" type="pres">
      <dgm:prSet presAssocID="{43FEB562-3602-4934-9893-11D635895BD9}" presName="sibTrans" presStyleCnt="0"/>
      <dgm:spPr/>
    </dgm:pt>
    <dgm:pt modelId="{CAF41877-DE25-4504-96E4-9064E6729AEE}" type="pres">
      <dgm:prSet presAssocID="{ED2A7C1A-13BE-4A0F-8E1A-F42FC76D5FB0}" presName="node" presStyleLbl="node1" presStyleIdx="2" presStyleCnt="7">
        <dgm:presLayoutVars>
          <dgm:bulletEnabled val="1"/>
        </dgm:presLayoutVars>
      </dgm:prSet>
      <dgm:spPr/>
    </dgm:pt>
    <dgm:pt modelId="{F821A6F9-5D65-420D-A860-7B8CF573C0B0}" type="pres">
      <dgm:prSet presAssocID="{E71F88F8-864C-4FC8-86E3-F481DA32CB68}" presName="sibTrans" presStyleCnt="0"/>
      <dgm:spPr/>
    </dgm:pt>
    <dgm:pt modelId="{B2E4F9A9-241F-480E-9765-92202461C349}" type="pres">
      <dgm:prSet presAssocID="{D5CDC68E-C201-4194-9AAC-ADB928C6F8BF}" presName="node" presStyleLbl="node1" presStyleIdx="3" presStyleCnt="7">
        <dgm:presLayoutVars>
          <dgm:bulletEnabled val="1"/>
        </dgm:presLayoutVars>
      </dgm:prSet>
      <dgm:spPr/>
    </dgm:pt>
    <dgm:pt modelId="{FF894E7A-827F-440F-9EB9-DC78EC29585B}" type="pres">
      <dgm:prSet presAssocID="{63D9747B-7503-445F-A86B-A9F2B8A0CDC5}" presName="sibTrans" presStyleCnt="0"/>
      <dgm:spPr/>
    </dgm:pt>
    <dgm:pt modelId="{60B9608E-23D1-4F49-8050-9847273A7AC6}" type="pres">
      <dgm:prSet presAssocID="{7B376499-4987-478E-957C-54594594DCBF}" presName="node" presStyleLbl="node1" presStyleIdx="4" presStyleCnt="7">
        <dgm:presLayoutVars>
          <dgm:bulletEnabled val="1"/>
        </dgm:presLayoutVars>
      </dgm:prSet>
      <dgm:spPr/>
    </dgm:pt>
    <dgm:pt modelId="{CA6D4B47-72FF-4B3D-A24A-F796EB571620}" type="pres">
      <dgm:prSet presAssocID="{EE6DB715-503D-4239-A17F-3DD237D91666}" presName="sibTrans" presStyleCnt="0"/>
      <dgm:spPr/>
    </dgm:pt>
    <dgm:pt modelId="{E9DE94AF-8C2C-43B6-AB92-32795E899601}" type="pres">
      <dgm:prSet presAssocID="{39D59C2A-6979-430B-A035-AF0AFE49640E}" presName="node" presStyleLbl="node1" presStyleIdx="5" presStyleCnt="7">
        <dgm:presLayoutVars>
          <dgm:bulletEnabled val="1"/>
        </dgm:presLayoutVars>
      </dgm:prSet>
      <dgm:spPr/>
    </dgm:pt>
    <dgm:pt modelId="{16DFA12C-5775-4B3D-9D1B-3B80509ED04A}" type="pres">
      <dgm:prSet presAssocID="{CF72B3AC-ADA6-4D65-B884-7DB76739C4FF}" presName="sibTrans" presStyleCnt="0"/>
      <dgm:spPr/>
    </dgm:pt>
    <dgm:pt modelId="{541FA20E-741A-4693-963A-A14F53EDD0C7}" type="pres">
      <dgm:prSet presAssocID="{B9D312D6-ED34-47AE-97FF-E1D9176AC4AA}" presName="node" presStyleLbl="node1" presStyleIdx="6" presStyleCnt="7">
        <dgm:presLayoutVars>
          <dgm:bulletEnabled val="1"/>
        </dgm:presLayoutVars>
      </dgm:prSet>
      <dgm:spPr/>
    </dgm:pt>
  </dgm:ptLst>
  <dgm:cxnLst>
    <dgm:cxn modelId="{DDD4DC1A-6FCB-4E6C-B80D-A0E09207A395}" type="presOf" srcId="{39D59C2A-6979-430B-A035-AF0AFE49640E}" destId="{E9DE94AF-8C2C-43B6-AB92-32795E899601}" srcOrd="0" destOrd="0" presId="urn:microsoft.com/office/officeart/2005/8/layout/default"/>
    <dgm:cxn modelId="{35141723-82AD-4D69-8CA2-52C659721BA1}" srcId="{82B3793A-87FF-4B40-84C5-30081C2F946E}" destId="{D5CDC68E-C201-4194-9AAC-ADB928C6F8BF}" srcOrd="3" destOrd="0" parTransId="{364C01EF-0F97-44C3-85EF-C7A917206E23}" sibTransId="{63D9747B-7503-445F-A86B-A9F2B8A0CDC5}"/>
    <dgm:cxn modelId="{69FE1823-DC01-4152-88C9-1A3DCD25C601}" srcId="{82B3793A-87FF-4B40-84C5-30081C2F946E}" destId="{7B376499-4987-478E-957C-54594594DCBF}" srcOrd="4" destOrd="0" parTransId="{7D58BE3B-CA33-485D-B055-86608C96EC9E}" sibTransId="{EE6DB715-503D-4239-A17F-3DD237D91666}"/>
    <dgm:cxn modelId="{9A31FA36-81A0-4D0C-8121-8DB7344D4C93}" srcId="{82B3793A-87FF-4B40-84C5-30081C2F946E}" destId="{97581421-B3C9-432B-A6E6-147554237C6A}" srcOrd="1" destOrd="0" parTransId="{C63A6C4D-3A2D-409A-9539-408137FE18E6}" sibTransId="{43FEB562-3602-4934-9893-11D635895BD9}"/>
    <dgm:cxn modelId="{004B8B3A-B42D-4C6E-B737-4D9B9768BAB8}" type="presOf" srcId="{97581421-B3C9-432B-A6E6-147554237C6A}" destId="{7F414620-CCD5-4151-945F-6A005520A6C9}" srcOrd="0" destOrd="0" presId="urn:microsoft.com/office/officeart/2005/8/layout/default"/>
    <dgm:cxn modelId="{A0813D3E-C9C2-4515-9565-6EAB9DC8C930}" type="presOf" srcId="{82B3793A-87FF-4B40-84C5-30081C2F946E}" destId="{B658A086-F438-471B-85BE-43F5BBB3931E}" srcOrd="0" destOrd="0" presId="urn:microsoft.com/office/officeart/2005/8/layout/default"/>
    <dgm:cxn modelId="{3AF2DF4A-1EE8-41D9-A8F8-063A46F484CF}" type="presOf" srcId="{ED2A7C1A-13BE-4A0F-8E1A-F42FC76D5FB0}" destId="{CAF41877-DE25-4504-96E4-9064E6729AEE}" srcOrd="0" destOrd="0" presId="urn:microsoft.com/office/officeart/2005/8/layout/default"/>
    <dgm:cxn modelId="{533E9351-8822-4B9C-BEA0-35D2AB724A57}" type="presOf" srcId="{B9D312D6-ED34-47AE-97FF-E1D9176AC4AA}" destId="{541FA20E-741A-4693-963A-A14F53EDD0C7}" srcOrd="0" destOrd="0" presId="urn:microsoft.com/office/officeart/2005/8/layout/default"/>
    <dgm:cxn modelId="{F8188786-461F-475B-9B17-EFE628D953CC}" srcId="{82B3793A-87FF-4B40-84C5-30081C2F946E}" destId="{39D59C2A-6979-430B-A035-AF0AFE49640E}" srcOrd="5" destOrd="0" parTransId="{B351F188-1805-4648-A3BA-EE9B608EA758}" sibTransId="{CF72B3AC-ADA6-4D65-B884-7DB76739C4FF}"/>
    <dgm:cxn modelId="{1996AD9C-B4AB-4EEA-A14D-77FA85E49577}" srcId="{82B3793A-87FF-4B40-84C5-30081C2F946E}" destId="{9E0CA31F-2291-4A8B-B2DF-28036A16E749}" srcOrd="0" destOrd="0" parTransId="{D33C6C49-8511-4AF4-A62A-9055A75F1778}" sibTransId="{998744BC-D566-40BA-8A6D-48E8BC3FBF6E}"/>
    <dgm:cxn modelId="{1212D79C-D50C-4ACE-AD2E-F67F12C40533}" type="presOf" srcId="{D5CDC68E-C201-4194-9AAC-ADB928C6F8BF}" destId="{B2E4F9A9-241F-480E-9765-92202461C349}" srcOrd="0" destOrd="0" presId="urn:microsoft.com/office/officeart/2005/8/layout/default"/>
    <dgm:cxn modelId="{A8AD0CA0-8E9B-475C-B2C4-61336B21844A}" srcId="{82B3793A-87FF-4B40-84C5-30081C2F946E}" destId="{ED2A7C1A-13BE-4A0F-8E1A-F42FC76D5FB0}" srcOrd="2" destOrd="0" parTransId="{57C308B2-E661-4FB4-AACC-064BE055F849}" sibTransId="{E71F88F8-864C-4FC8-86E3-F481DA32CB68}"/>
    <dgm:cxn modelId="{9470EAAC-05CE-440A-9D2E-521EEBCAD147}" srcId="{82B3793A-87FF-4B40-84C5-30081C2F946E}" destId="{B9D312D6-ED34-47AE-97FF-E1D9176AC4AA}" srcOrd="6" destOrd="0" parTransId="{27DA72E3-635D-4C4D-B688-37435A38D3A5}" sibTransId="{E96A61EE-012C-4E9A-A16E-3C2094AE83A1}"/>
    <dgm:cxn modelId="{E1629FBE-6DC5-4FC6-88F2-D57257010D13}" type="presOf" srcId="{9E0CA31F-2291-4A8B-B2DF-28036A16E749}" destId="{DCD0C1E2-284C-43D7-A720-5A3501A84C47}" srcOrd="0" destOrd="0" presId="urn:microsoft.com/office/officeart/2005/8/layout/default"/>
    <dgm:cxn modelId="{C383EEE7-64BB-4AEA-8D13-33D5182923B2}" type="presOf" srcId="{7B376499-4987-478E-957C-54594594DCBF}" destId="{60B9608E-23D1-4F49-8050-9847273A7AC6}" srcOrd="0" destOrd="0" presId="urn:microsoft.com/office/officeart/2005/8/layout/default"/>
    <dgm:cxn modelId="{EE4B14E5-2EE4-4E50-B7DE-8D2F2F76BCE5}" type="presParOf" srcId="{B658A086-F438-471B-85BE-43F5BBB3931E}" destId="{DCD0C1E2-284C-43D7-A720-5A3501A84C47}" srcOrd="0" destOrd="0" presId="urn:microsoft.com/office/officeart/2005/8/layout/default"/>
    <dgm:cxn modelId="{DC4F1B03-3FD8-4867-A16F-EF66B534559B}" type="presParOf" srcId="{B658A086-F438-471B-85BE-43F5BBB3931E}" destId="{00B92658-7015-423B-9D48-6A7AA697D3F4}" srcOrd="1" destOrd="0" presId="urn:microsoft.com/office/officeart/2005/8/layout/default"/>
    <dgm:cxn modelId="{A1D8F18F-72F5-42FD-9094-2A65D40701CF}" type="presParOf" srcId="{B658A086-F438-471B-85BE-43F5BBB3931E}" destId="{7F414620-CCD5-4151-945F-6A005520A6C9}" srcOrd="2" destOrd="0" presId="urn:microsoft.com/office/officeart/2005/8/layout/default"/>
    <dgm:cxn modelId="{0FF3F108-A924-4C64-B12B-54BAA1F03076}" type="presParOf" srcId="{B658A086-F438-471B-85BE-43F5BBB3931E}" destId="{B8597A13-7D2F-461D-8F6F-82030DD2412F}" srcOrd="3" destOrd="0" presId="urn:microsoft.com/office/officeart/2005/8/layout/default"/>
    <dgm:cxn modelId="{EEF88BE4-5312-4E3F-873D-1A6FDA594700}" type="presParOf" srcId="{B658A086-F438-471B-85BE-43F5BBB3931E}" destId="{CAF41877-DE25-4504-96E4-9064E6729AEE}" srcOrd="4" destOrd="0" presId="urn:microsoft.com/office/officeart/2005/8/layout/default"/>
    <dgm:cxn modelId="{809B4B79-E518-4723-987B-211A7184504B}" type="presParOf" srcId="{B658A086-F438-471B-85BE-43F5BBB3931E}" destId="{F821A6F9-5D65-420D-A860-7B8CF573C0B0}" srcOrd="5" destOrd="0" presId="urn:microsoft.com/office/officeart/2005/8/layout/default"/>
    <dgm:cxn modelId="{7295D40C-CAFE-4855-9F9D-7C39BBF50F3B}" type="presParOf" srcId="{B658A086-F438-471B-85BE-43F5BBB3931E}" destId="{B2E4F9A9-241F-480E-9765-92202461C349}" srcOrd="6" destOrd="0" presId="urn:microsoft.com/office/officeart/2005/8/layout/default"/>
    <dgm:cxn modelId="{E1E216EC-B255-48DF-8AF7-BD34D83313D2}" type="presParOf" srcId="{B658A086-F438-471B-85BE-43F5BBB3931E}" destId="{FF894E7A-827F-440F-9EB9-DC78EC29585B}" srcOrd="7" destOrd="0" presId="urn:microsoft.com/office/officeart/2005/8/layout/default"/>
    <dgm:cxn modelId="{BDC0B586-AA7A-4B25-B489-AEFA405B47F1}" type="presParOf" srcId="{B658A086-F438-471B-85BE-43F5BBB3931E}" destId="{60B9608E-23D1-4F49-8050-9847273A7AC6}" srcOrd="8" destOrd="0" presId="urn:microsoft.com/office/officeart/2005/8/layout/default"/>
    <dgm:cxn modelId="{C977247A-6DAB-44E4-9E03-505338AF8A60}" type="presParOf" srcId="{B658A086-F438-471B-85BE-43F5BBB3931E}" destId="{CA6D4B47-72FF-4B3D-A24A-F796EB571620}" srcOrd="9" destOrd="0" presId="urn:microsoft.com/office/officeart/2005/8/layout/default"/>
    <dgm:cxn modelId="{FC664801-CEF9-4D8C-B1BC-41B2CFE51EA0}" type="presParOf" srcId="{B658A086-F438-471B-85BE-43F5BBB3931E}" destId="{E9DE94AF-8C2C-43B6-AB92-32795E899601}" srcOrd="10" destOrd="0" presId="urn:microsoft.com/office/officeart/2005/8/layout/default"/>
    <dgm:cxn modelId="{E5613B1D-F441-41FE-8E6F-87A1B5C4AC20}" type="presParOf" srcId="{B658A086-F438-471B-85BE-43F5BBB3931E}" destId="{16DFA12C-5775-4B3D-9D1B-3B80509ED04A}" srcOrd="11" destOrd="0" presId="urn:microsoft.com/office/officeart/2005/8/layout/default"/>
    <dgm:cxn modelId="{C743F206-EBCD-449C-87B8-CB4D19C9DF37}" type="presParOf" srcId="{B658A086-F438-471B-85BE-43F5BBB3931E}" destId="{541FA20E-741A-4693-963A-A14F53EDD0C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CD83F3-745D-4D78-909E-7A580FF23C0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D7189F3-0F3E-4EED-9705-D91F0E503FFD}">
      <dgm:prSet/>
      <dgm:spPr/>
      <dgm:t>
        <a:bodyPr/>
        <a:lstStyle/>
        <a:p>
          <a:r>
            <a:rPr lang="fr-FR"/>
            <a:t>Les violences au sein du couple diffèrent des disputes ou conflits conjugaux où deux points de vue s’opposent dans un rapport d’égalité. Dans les violences, il s’agit d’un rapport de domination et de prise de pouvoir de l’auteur sur la victime. </a:t>
          </a:r>
          <a:endParaRPr lang="en-US"/>
        </a:p>
      </dgm:t>
    </dgm:pt>
    <dgm:pt modelId="{8AC8462C-82F3-4C52-86EA-73BAEFE652D7}" type="parTrans" cxnId="{AC046ABC-F57E-4BD8-99BF-1582749706C3}">
      <dgm:prSet/>
      <dgm:spPr/>
      <dgm:t>
        <a:bodyPr/>
        <a:lstStyle/>
        <a:p>
          <a:endParaRPr lang="en-US"/>
        </a:p>
      </dgm:t>
    </dgm:pt>
    <dgm:pt modelId="{935E3E55-CFD8-43DF-862C-31C322AAE3D7}" type="sibTrans" cxnId="{AC046ABC-F57E-4BD8-99BF-1582749706C3}">
      <dgm:prSet/>
      <dgm:spPr/>
      <dgm:t>
        <a:bodyPr/>
        <a:lstStyle/>
        <a:p>
          <a:endParaRPr lang="en-US"/>
        </a:p>
      </dgm:t>
    </dgm:pt>
    <dgm:pt modelId="{79EEE342-BA8A-4A75-9C28-DA1BF89E7AB7}">
      <dgm:prSet/>
      <dgm:spPr/>
      <dgm:t>
        <a:bodyPr/>
        <a:lstStyle/>
        <a:p>
          <a:r>
            <a:rPr lang="fr-FR"/>
            <a:t>Les violences verbales, physiques, psychologiques, sexuelles commises par un conjoint, concubin ou partenaire lié par le PACS ou un ancien conjoint, concubin ou partenaire pacsé sont INTERDITES et PUNIES plus sévèrement par la loi. </a:t>
          </a:r>
          <a:endParaRPr lang="en-US"/>
        </a:p>
      </dgm:t>
    </dgm:pt>
    <dgm:pt modelId="{496D9FBA-0A8C-4644-9414-2D1274770AAE}" type="parTrans" cxnId="{63A7A77C-3A11-4EAA-A4E1-4F0BC98B953B}">
      <dgm:prSet/>
      <dgm:spPr/>
      <dgm:t>
        <a:bodyPr/>
        <a:lstStyle/>
        <a:p>
          <a:endParaRPr lang="en-US"/>
        </a:p>
      </dgm:t>
    </dgm:pt>
    <dgm:pt modelId="{C980788F-F184-4B04-9C4F-E6A5F3AB2EA7}" type="sibTrans" cxnId="{63A7A77C-3A11-4EAA-A4E1-4F0BC98B953B}">
      <dgm:prSet/>
      <dgm:spPr/>
      <dgm:t>
        <a:bodyPr/>
        <a:lstStyle/>
        <a:p>
          <a:endParaRPr lang="en-US"/>
        </a:p>
      </dgm:t>
    </dgm:pt>
    <dgm:pt modelId="{1C50EC61-85B6-44F8-BEE7-94705E3C7561}">
      <dgm:prSet/>
      <dgm:spPr/>
      <dgm:t>
        <a:bodyPr/>
        <a:lstStyle/>
        <a:p>
          <a:r>
            <a:rPr lang="fr-FR"/>
            <a:t>Le lien conjugal au regard du code pénal est défini par l’article 132-80. Il concerne les conjoints, concubins ou partenaires</a:t>
          </a:r>
          <a:br>
            <a:rPr lang="fr-FR"/>
          </a:br>
          <a:r>
            <a:rPr lang="fr-FR"/>
            <a:t>liés par un pacte civil de solidarité. Peu importe que le lien conjugal soit présent ou passé. Peu importe qu’il y ait</a:t>
          </a:r>
          <a:br>
            <a:rPr lang="fr-FR"/>
          </a:br>
          <a:r>
            <a:rPr lang="fr-FR"/>
            <a:t>cohabitation ou non.</a:t>
          </a:r>
          <a:endParaRPr lang="en-US"/>
        </a:p>
      </dgm:t>
    </dgm:pt>
    <dgm:pt modelId="{16B3272A-3172-451E-A301-881C63E5EB45}" type="parTrans" cxnId="{5B3A476A-EB19-46E5-85B3-12E65DB8D10B}">
      <dgm:prSet/>
      <dgm:spPr/>
      <dgm:t>
        <a:bodyPr/>
        <a:lstStyle/>
        <a:p>
          <a:endParaRPr lang="en-US"/>
        </a:p>
      </dgm:t>
    </dgm:pt>
    <dgm:pt modelId="{BEDB517B-74A4-430F-8CF6-4C32384B0DA8}" type="sibTrans" cxnId="{5B3A476A-EB19-46E5-85B3-12E65DB8D10B}">
      <dgm:prSet/>
      <dgm:spPr/>
      <dgm:t>
        <a:bodyPr/>
        <a:lstStyle/>
        <a:p>
          <a:endParaRPr lang="en-US"/>
        </a:p>
      </dgm:t>
    </dgm:pt>
    <dgm:pt modelId="{2C8F34B0-FEF8-4EDF-8A56-D46EDB1D1A4E}" type="pres">
      <dgm:prSet presAssocID="{E5CD83F3-745D-4D78-909E-7A580FF23C0B}" presName="linear" presStyleCnt="0">
        <dgm:presLayoutVars>
          <dgm:animLvl val="lvl"/>
          <dgm:resizeHandles val="exact"/>
        </dgm:presLayoutVars>
      </dgm:prSet>
      <dgm:spPr/>
    </dgm:pt>
    <dgm:pt modelId="{E8DD618E-CDF6-40DD-B44E-F1460DB6551F}" type="pres">
      <dgm:prSet presAssocID="{6D7189F3-0F3E-4EED-9705-D91F0E503FFD}" presName="parentText" presStyleLbl="node1" presStyleIdx="0" presStyleCnt="3">
        <dgm:presLayoutVars>
          <dgm:chMax val="0"/>
          <dgm:bulletEnabled val="1"/>
        </dgm:presLayoutVars>
      </dgm:prSet>
      <dgm:spPr/>
    </dgm:pt>
    <dgm:pt modelId="{15E09827-0EC6-46C6-B2B0-E34FE3F46F3B}" type="pres">
      <dgm:prSet presAssocID="{935E3E55-CFD8-43DF-862C-31C322AAE3D7}" presName="spacer" presStyleCnt="0"/>
      <dgm:spPr/>
    </dgm:pt>
    <dgm:pt modelId="{CB723989-01E9-4479-8BD6-118A1F399BF4}" type="pres">
      <dgm:prSet presAssocID="{79EEE342-BA8A-4A75-9C28-DA1BF89E7AB7}" presName="parentText" presStyleLbl="node1" presStyleIdx="1" presStyleCnt="3">
        <dgm:presLayoutVars>
          <dgm:chMax val="0"/>
          <dgm:bulletEnabled val="1"/>
        </dgm:presLayoutVars>
      </dgm:prSet>
      <dgm:spPr/>
    </dgm:pt>
    <dgm:pt modelId="{F19B98D6-2AEC-47F7-84FD-163EB2C8428F}" type="pres">
      <dgm:prSet presAssocID="{C980788F-F184-4B04-9C4F-E6A5F3AB2EA7}" presName="spacer" presStyleCnt="0"/>
      <dgm:spPr/>
    </dgm:pt>
    <dgm:pt modelId="{E213EF31-E34A-4E0E-B699-B7BDBBC998CA}" type="pres">
      <dgm:prSet presAssocID="{1C50EC61-85B6-44F8-BEE7-94705E3C7561}" presName="parentText" presStyleLbl="node1" presStyleIdx="2" presStyleCnt="3">
        <dgm:presLayoutVars>
          <dgm:chMax val="0"/>
          <dgm:bulletEnabled val="1"/>
        </dgm:presLayoutVars>
      </dgm:prSet>
      <dgm:spPr/>
    </dgm:pt>
  </dgm:ptLst>
  <dgm:cxnLst>
    <dgm:cxn modelId="{E2CF9C63-F22C-42E5-8606-9CFEF8A9CDE0}" type="presOf" srcId="{1C50EC61-85B6-44F8-BEE7-94705E3C7561}" destId="{E213EF31-E34A-4E0E-B699-B7BDBBC998CA}" srcOrd="0" destOrd="0" presId="urn:microsoft.com/office/officeart/2005/8/layout/vList2"/>
    <dgm:cxn modelId="{5B3A476A-EB19-46E5-85B3-12E65DB8D10B}" srcId="{E5CD83F3-745D-4D78-909E-7A580FF23C0B}" destId="{1C50EC61-85B6-44F8-BEE7-94705E3C7561}" srcOrd="2" destOrd="0" parTransId="{16B3272A-3172-451E-A301-881C63E5EB45}" sibTransId="{BEDB517B-74A4-430F-8CF6-4C32384B0DA8}"/>
    <dgm:cxn modelId="{63A7A77C-3A11-4EAA-A4E1-4F0BC98B953B}" srcId="{E5CD83F3-745D-4D78-909E-7A580FF23C0B}" destId="{79EEE342-BA8A-4A75-9C28-DA1BF89E7AB7}" srcOrd="1" destOrd="0" parTransId="{496D9FBA-0A8C-4644-9414-2D1274770AAE}" sibTransId="{C980788F-F184-4B04-9C4F-E6A5F3AB2EA7}"/>
    <dgm:cxn modelId="{FFC5EAB0-712A-4877-965E-21049C23CC69}" type="presOf" srcId="{6D7189F3-0F3E-4EED-9705-D91F0E503FFD}" destId="{E8DD618E-CDF6-40DD-B44E-F1460DB6551F}" srcOrd="0" destOrd="0" presId="urn:microsoft.com/office/officeart/2005/8/layout/vList2"/>
    <dgm:cxn modelId="{AC046ABC-F57E-4BD8-99BF-1582749706C3}" srcId="{E5CD83F3-745D-4D78-909E-7A580FF23C0B}" destId="{6D7189F3-0F3E-4EED-9705-D91F0E503FFD}" srcOrd="0" destOrd="0" parTransId="{8AC8462C-82F3-4C52-86EA-73BAEFE652D7}" sibTransId="{935E3E55-CFD8-43DF-862C-31C322AAE3D7}"/>
    <dgm:cxn modelId="{F0EB0CC4-0B1A-42A0-B719-48FF64AE0EA0}" type="presOf" srcId="{E5CD83F3-745D-4D78-909E-7A580FF23C0B}" destId="{2C8F34B0-FEF8-4EDF-8A56-D46EDB1D1A4E}" srcOrd="0" destOrd="0" presId="urn:microsoft.com/office/officeart/2005/8/layout/vList2"/>
    <dgm:cxn modelId="{8F1948D9-B464-45B3-8FFB-F8F38EA52877}" type="presOf" srcId="{79EEE342-BA8A-4A75-9C28-DA1BF89E7AB7}" destId="{CB723989-01E9-4479-8BD6-118A1F399BF4}" srcOrd="0" destOrd="0" presId="urn:microsoft.com/office/officeart/2005/8/layout/vList2"/>
    <dgm:cxn modelId="{9E7B4C48-089E-4724-96F6-202334AD9E24}" type="presParOf" srcId="{2C8F34B0-FEF8-4EDF-8A56-D46EDB1D1A4E}" destId="{E8DD618E-CDF6-40DD-B44E-F1460DB6551F}" srcOrd="0" destOrd="0" presId="urn:microsoft.com/office/officeart/2005/8/layout/vList2"/>
    <dgm:cxn modelId="{F2AB8D76-C7B8-4517-9C3A-4792EDF1FB43}" type="presParOf" srcId="{2C8F34B0-FEF8-4EDF-8A56-D46EDB1D1A4E}" destId="{15E09827-0EC6-46C6-B2B0-E34FE3F46F3B}" srcOrd="1" destOrd="0" presId="urn:microsoft.com/office/officeart/2005/8/layout/vList2"/>
    <dgm:cxn modelId="{AF364CF7-AFEA-4EF0-8B49-D708CCC12AA8}" type="presParOf" srcId="{2C8F34B0-FEF8-4EDF-8A56-D46EDB1D1A4E}" destId="{CB723989-01E9-4479-8BD6-118A1F399BF4}" srcOrd="2" destOrd="0" presId="urn:microsoft.com/office/officeart/2005/8/layout/vList2"/>
    <dgm:cxn modelId="{F58C7DC1-5017-4BB5-ADA9-63A40948BE22}" type="presParOf" srcId="{2C8F34B0-FEF8-4EDF-8A56-D46EDB1D1A4E}" destId="{F19B98D6-2AEC-47F7-84FD-163EB2C8428F}" srcOrd="3" destOrd="0" presId="urn:microsoft.com/office/officeart/2005/8/layout/vList2"/>
    <dgm:cxn modelId="{59A3C27A-76B2-4DD6-B40C-EE4D75BF6611}" type="presParOf" srcId="{2C8F34B0-FEF8-4EDF-8A56-D46EDB1D1A4E}" destId="{E213EF31-E34A-4E0E-B699-B7BDBBC998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1F3CBF-E9A6-4CE3-9EB0-D8DFF8129C0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63F8D02-D86A-4656-9C81-59234BE55083}">
      <dgm:prSet/>
      <dgm:spPr/>
      <dgm:t>
        <a:bodyPr/>
        <a:lstStyle/>
        <a:p>
          <a:r>
            <a:rPr lang="en-US" dirty="0"/>
            <a:t>Les </a:t>
          </a:r>
          <a:r>
            <a:rPr lang="en-US" dirty="0" err="1"/>
            <a:t>conséquences</a:t>
          </a:r>
          <a:r>
            <a:rPr lang="en-US" dirty="0"/>
            <a:t> pour la </a:t>
          </a:r>
          <a:r>
            <a:rPr lang="en-US" dirty="0" err="1"/>
            <a:t>victime</a:t>
          </a:r>
          <a:r>
            <a:rPr lang="en-US" dirty="0"/>
            <a:t> </a:t>
          </a:r>
          <a:r>
            <a:rPr lang="en-US" dirty="0" err="1"/>
            <a:t>sont</a:t>
          </a:r>
          <a:r>
            <a:rPr lang="en-US" dirty="0"/>
            <a:t> </a:t>
          </a:r>
          <a:r>
            <a:rPr lang="en-US" dirty="0" err="1"/>
            <a:t>désastreuses</a:t>
          </a:r>
          <a:r>
            <a:rPr lang="en-US" dirty="0"/>
            <a:t> : </a:t>
          </a:r>
          <a:r>
            <a:rPr lang="en-US" dirty="0" err="1"/>
            <a:t>peur</a:t>
          </a:r>
          <a:r>
            <a:rPr lang="en-US" dirty="0"/>
            <a:t>, </a:t>
          </a:r>
          <a:r>
            <a:rPr lang="en-US" dirty="0" err="1"/>
            <a:t>culpabilité</a:t>
          </a:r>
          <a:r>
            <a:rPr lang="en-US" dirty="0"/>
            <a:t>, </a:t>
          </a:r>
          <a:r>
            <a:rPr lang="en-US" dirty="0" err="1"/>
            <a:t>perte</a:t>
          </a:r>
          <a:r>
            <a:rPr lang="en-US" dirty="0"/>
            <a:t> de </a:t>
          </a:r>
          <a:r>
            <a:rPr lang="en-US" dirty="0" err="1"/>
            <a:t>l’estime</a:t>
          </a:r>
          <a:r>
            <a:rPr lang="en-US" dirty="0"/>
            <a:t> de soi et </a:t>
          </a:r>
          <a:r>
            <a:rPr lang="en-US" dirty="0" err="1"/>
            <a:t>d’autonomie</a:t>
          </a:r>
          <a:r>
            <a:rPr lang="en-US" dirty="0"/>
            <a:t>, </a:t>
          </a:r>
          <a:r>
            <a:rPr lang="en-US" dirty="0" err="1"/>
            <a:t>isolement</a:t>
          </a:r>
          <a:r>
            <a:rPr lang="en-US" dirty="0"/>
            <a:t>, stress.</a:t>
          </a:r>
          <a:br>
            <a:rPr lang="en-US" dirty="0"/>
          </a:br>
          <a:endParaRPr lang="en-US" dirty="0"/>
        </a:p>
      </dgm:t>
    </dgm:pt>
    <dgm:pt modelId="{08E7F955-1502-46A6-A30C-599F26100CDD}" type="parTrans" cxnId="{F91F97D5-2C7C-424C-A11A-BA66795427CD}">
      <dgm:prSet/>
      <dgm:spPr/>
      <dgm:t>
        <a:bodyPr/>
        <a:lstStyle/>
        <a:p>
          <a:endParaRPr lang="en-US"/>
        </a:p>
      </dgm:t>
    </dgm:pt>
    <dgm:pt modelId="{6D256BAF-A73B-439C-BDE9-FBD0F96F37DA}" type="sibTrans" cxnId="{F91F97D5-2C7C-424C-A11A-BA66795427CD}">
      <dgm:prSet/>
      <dgm:spPr/>
      <dgm:t>
        <a:bodyPr/>
        <a:lstStyle/>
        <a:p>
          <a:endParaRPr lang="en-US"/>
        </a:p>
      </dgm:t>
    </dgm:pt>
    <dgm:pt modelId="{B4BD18D0-1889-4F86-83D0-2A027554E749}">
      <dgm:prSet/>
      <dgm:spPr/>
      <dgm:t>
        <a:bodyPr/>
        <a:lstStyle/>
        <a:p>
          <a:r>
            <a:rPr lang="en-US"/>
            <a:t>Les formes des violences sont multiples (verbales, physiques, psychologiques, économiques, sexuelles) et peuvent se cumuler. L’absence de blessure physique ne signifie pas l’absence de violence. Les violences psychologiques sont reconnues comme des violences par la loi. Aucune violence n’est justifiable.</a:t>
          </a:r>
        </a:p>
      </dgm:t>
    </dgm:pt>
    <dgm:pt modelId="{4DDBE0B7-F7DE-4BC8-834D-75D684BDF754}" type="parTrans" cxnId="{C181219F-D362-4D9C-B3CC-A3ED95C37BAC}">
      <dgm:prSet/>
      <dgm:spPr/>
      <dgm:t>
        <a:bodyPr/>
        <a:lstStyle/>
        <a:p>
          <a:endParaRPr lang="en-US"/>
        </a:p>
      </dgm:t>
    </dgm:pt>
    <dgm:pt modelId="{5B337D02-C414-402C-B620-B6A7D3EE9074}" type="sibTrans" cxnId="{C181219F-D362-4D9C-B3CC-A3ED95C37BAC}">
      <dgm:prSet/>
      <dgm:spPr/>
      <dgm:t>
        <a:bodyPr/>
        <a:lstStyle/>
        <a:p>
          <a:endParaRPr lang="en-US"/>
        </a:p>
      </dgm:t>
    </dgm:pt>
    <dgm:pt modelId="{5DB5708A-DD9F-4EB3-9AB9-FABA641AD8D8}">
      <dgm:prSet/>
      <dgm:spPr/>
      <dgm:t>
        <a:bodyPr/>
        <a:lstStyle/>
        <a:p>
          <a:r>
            <a:rPr lang="en-US" dirty="0"/>
            <a:t>La </a:t>
          </a:r>
          <a:r>
            <a:rPr lang="en-US" dirty="0" err="1"/>
            <a:t>loi</a:t>
          </a:r>
          <a:r>
            <a:rPr lang="en-US" dirty="0"/>
            <a:t> </a:t>
          </a:r>
          <a:r>
            <a:rPr lang="en-US" dirty="0" err="1"/>
            <a:t>protège</a:t>
          </a:r>
          <a:r>
            <a:rPr lang="en-US" dirty="0"/>
            <a:t> les </a:t>
          </a:r>
          <a:r>
            <a:rPr lang="en-US" dirty="0" err="1"/>
            <a:t>victimes</a:t>
          </a:r>
          <a:r>
            <a:rPr lang="en-US" dirty="0"/>
            <a:t> et </a:t>
          </a:r>
          <a:r>
            <a:rPr lang="en-US" dirty="0" err="1"/>
            <a:t>organise</a:t>
          </a:r>
          <a:r>
            <a:rPr lang="en-US" dirty="0"/>
            <a:t> pour </a:t>
          </a:r>
          <a:r>
            <a:rPr lang="en-US" dirty="0" err="1"/>
            <a:t>elles</a:t>
          </a:r>
          <a:r>
            <a:rPr lang="en-US" dirty="0"/>
            <a:t> </a:t>
          </a:r>
          <a:r>
            <a:rPr lang="en-US" dirty="0" err="1"/>
            <a:t>une</a:t>
          </a:r>
          <a:r>
            <a:rPr lang="en-US" dirty="0"/>
            <a:t> </a:t>
          </a:r>
          <a:r>
            <a:rPr lang="en-US" dirty="0" err="1"/>
            <a:t>écoute</a:t>
          </a:r>
          <a:r>
            <a:rPr lang="en-US" dirty="0"/>
            <a:t>, </a:t>
          </a:r>
          <a:r>
            <a:rPr lang="en-US" dirty="0" err="1"/>
            <a:t>une</a:t>
          </a:r>
          <a:r>
            <a:rPr lang="en-US" dirty="0"/>
            <a:t> orientation et un </a:t>
          </a:r>
          <a:r>
            <a:rPr lang="en-US" dirty="0" err="1"/>
            <a:t>accompagnement</a:t>
          </a:r>
          <a:r>
            <a:rPr lang="en-US" dirty="0"/>
            <a:t>. Elle </a:t>
          </a:r>
          <a:r>
            <a:rPr lang="en-US" dirty="0" err="1"/>
            <a:t>prévoit</a:t>
          </a:r>
          <a:r>
            <a:rPr lang="en-US" dirty="0"/>
            <a:t> des sanctions, un </a:t>
          </a:r>
          <a:r>
            <a:rPr lang="en-US" dirty="0" err="1"/>
            <a:t>suivi</a:t>
          </a:r>
          <a:r>
            <a:rPr lang="en-US" dirty="0"/>
            <a:t> et/</a:t>
          </a:r>
          <a:r>
            <a:rPr lang="en-US" dirty="0" err="1"/>
            <a:t>ou</a:t>
          </a:r>
          <a:r>
            <a:rPr lang="en-US" dirty="0"/>
            <a:t> </a:t>
          </a:r>
          <a:r>
            <a:rPr lang="en-US" dirty="0" err="1"/>
            <a:t>une</a:t>
          </a:r>
          <a:r>
            <a:rPr lang="en-US" dirty="0"/>
            <a:t> </a:t>
          </a:r>
          <a:r>
            <a:rPr lang="en-US" dirty="0" err="1"/>
            <a:t>prise</a:t>
          </a:r>
          <a:r>
            <a:rPr lang="en-US" dirty="0"/>
            <a:t> </a:t>
          </a:r>
          <a:r>
            <a:rPr lang="en-US" dirty="0" err="1"/>
            <a:t>en</a:t>
          </a:r>
          <a:r>
            <a:rPr lang="en-US" dirty="0"/>
            <a:t> charge pour les auteurs de violences.</a:t>
          </a:r>
        </a:p>
      </dgm:t>
    </dgm:pt>
    <dgm:pt modelId="{7DA3E8AD-3570-4576-B3F6-3E3989F7F35F}" type="parTrans" cxnId="{6FF2DE7E-32CD-4F40-A0C9-629E2AD774C3}">
      <dgm:prSet/>
      <dgm:spPr/>
      <dgm:t>
        <a:bodyPr/>
        <a:lstStyle/>
        <a:p>
          <a:endParaRPr lang="en-US"/>
        </a:p>
      </dgm:t>
    </dgm:pt>
    <dgm:pt modelId="{F9CCCD8D-E282-4B36-B7B2-D56DB0F9DE14}" type="sibTrans" cxnId="{6FF2DE7E-32CD-4F40-A0C9-629E2AD774C3}">
      <dgm:prSet/>
      <dgm:spPr/>
      <dgm:t>
        <a:bodyPr/>
        <a:lstStyle/>
        <a:p>
          <a:endParaRPr lang="en-US"/>
        </a:p>
      </dgm:t>
    </dgm:pt>
    <dgm:pt modelId="{092540A1-471D-4020-823B-652DFA6832BF}" type="pres">
      <dgm:prSet presAssocID="{591F3CBF-E9A6-4CE3-9EB0-D8DFF8129C02}" presName="linear" presStyleCnt="0">
        <dgm:presLayoutVars>
          <dgm:animLvl val="lvl"/>
          <dgm:resizeHandles val="exact"/>
        </dgm:presLayoutVars>
      </dgm:prSet>
      <dgm:spPr/>
    </dgm:pt>
    <dgm:pt modelId="{EB04847B-C384-4891-A676-F04DFE40534C}" type="pres">
      <dgm:prSet presAssocID="{B63F8D02-D86A-4656-9C81-59234BE55083}" presName="parentText" presStyleLbl="node1" presStyleIdx="0" presStyleCnt="3">
        <dgm:presLayoutVars>
          <dgm:chMax val="0"/>
          <dgm:bulletEnabled val="1"/>
        </dgm:presLayoutVars>
      </dgm:prSet>
      <dgm:spPr/>
    </dgm:pt>
    <dgm:pt modelId="{0BA327D5-FCD3-4E84-A563-0E53BEA889B2}" type="pres">
      <dgm:prSet presAssocID="{6D256BAF-A73B-439C-BDE9-FBD0F96F37DA}" presName="spacer" presStyleCnt="0"/>
      <dgm:spPr/>
    </dgm:pt>
    <dgm:pt modelId="{7820FEF5-5F78-409C-9D25-1007EF5AA621}" type="pres">
      <dgm:prSet presAssocID="{B4BD18D0-1889-4F86-83D0-2A027554E749}" presName="parentText" presStyleLbl="node1" presStyleIdx="1" presStyleCnt="3">
        <dgm:presLayoutVars>
          <dgm:chMax val="0"/>
          <dgm:bulletEnabled val="1"/>
        </dgm:presLayoutVars>
      </dgm:prSet>
      <dgm:spPr/>
    </dgm:pt>
    <dgm:pt modelId="{EBA7B2E6-1C62-4D05-BC9A-6022107C8D08}" type="pres">
      <dgm:prSet presAssocID="{5B337D02-C414-402C-B620-B6A7D3EE9074}" presName="spacer" presStyleCnt="0"/>
      <dgm:spPr/>
    </dgm:pt>
    <dgm:pt modelId="{76028EC7-28F7-4FC4-8CF9-4C679E2599CE}" type="pres">
      <dgm:prSet presAssocID="{5DB5708A-DD9F-4EB3-9AB9-FABA641AD8D8}" presName="parentText" presStyleLbl="node1" presStyleIdx="2" presStyleCnt="3">
        <dgm:presLayoutVars>
          <dgm:chMax val="0"/>
          <dgm:bulletEnabled val="1"/>
        </dgm:presLayoutVars>
      </dgm:prSet>
      <dgm:spPr/>
    </dgm:pt>
  </dgm:ptLst>
  <dgm:cxnLst>
    <dgm:cxn modelId="{C0AA2728-26A1-4E1E-8CFF-D8BEFC40DDBB}" type="presOf" srcId="{5DB5708A-DD9F-4EB3-9AB9-FABA641AD8D8}" destId="{76028EC7-28F7-4FC4-8CF9-4C679E2599CE}" srcOrd="0" destOrd="0" presId="urn:microsoft.com/office/officeart/2005/8/layout/vList2"/>
    <dgm:cxn modelId="{121E4857-2F0B-46FB-A220-FCCBE53A9045}" type="presOf" srcId="{B63F8D02-D86A-4656-9C81-59234BE55083}" destId="{EB04847B-C384-4891-A676-F04DFE40534C}" srcOrd="0" destOrd="0" presId="urn:microsoft.com/office/officeart/2005/8/layout/vList2"/>
    <dgm:cxn modelId="{6FF2DE7E-32CD-4F40-A0C9-629E2AD774C3}" srcId="{591F3CBF-E9A6-4CE3-9EB0-D8DFF8129C02}" destId="{5DB5708A-DD9F-4EB3-9AB9-FABA641AD8D8}" srcOrd="2" destOrd="0" parTransId="{7DA3E8AD-3570-4576-B3F6-3E3989F7F35F}" sibTransId="{F9CCCD8D-E282-4B36-B7B2-D56DB0F9DE14}"/>
    <dgm:cxn modelId="{C181219F-D362-4D9C-B3CC-A3ED95C37BAC}" srcId="{591F3CBF-E9A6-4CE3-9EB0-D8DFF8129C02}" destId="{B4BD18D0-1889-4F86-83D0-2A027554E749}" srcOrd="1" destOrd="0" parTransId="{4DDBE0B7-F7DE-4BC8-834D-75D684BDF754}" sibTransId="{5B337D02-C414-402C-B620-B6A7D3EE9074}"/>
    <dgm:cxn modelId="{F109E1A5-ADE2-4B15-9AE4-512432F159E9}" type="presOf" srcId="{591F3CBF-E9A6-4CE3-9EB0-D8DFF8129C02}" destId="{092540A1-471D-4020-823B-652DFA6832BF}" srcOrd="0" destOrd="0" presId="urn:microsoft.com/office/officeart/2005/8/layout/vList2"/>
    <dgm:cxn modelId="{F91F97D5-2C7C-424C-A11A-BA66795427CD}" srcId="{591F3CBF-E9A6-4CE3-9EB0-D8DFF8129C02}" destId="{B63F8D02-D86A-4656-9C81-59234BE55083}" srcOrd="0" destOrd="0" parTransId="{08E7F955-1502-46A6-A30C-599F26100CDD}" sibTransId="{6D256BAF-A73B-439C-BDE9-FBD0F96F37DA}"/>
    <dgm:cxn modelId="{A74B92DA-ADCB-4FE1-B005-DC738D72C75E}" type="presOf" srcId="{B4BD18D0-1889-4F86-83D0-2A027554E749}" destId="{7820FEF5-5F78-409C-9D25-1007EF5AA621}" srcOrd="0" destOrd="0" presId="urn:microsoft.com/office/officeart/2005/8/layout/vList2"/>
    <dgm:cxn modelId="{8726EF95-B1D5-4D75-A1B8-385A3EB36DE1}" type="presParOf" srcId="{092540A1-471D-4020-823B-652DFA6832BF}" destId="{EB04847B-C384-4891-A676-F04DFE40534C}" srcOrd="0" destOrd="0" presId="urn:microsoft.com/office/officeart/2005/8/layout/vList2"/>
    <dgm:cxn modelId="{26A58F3E-B2CF-4CEA-95C2-3C523FA8FFD2}" type="presParOf" srcId="{092540A1-471D-4020-823B-652DFA6832BF}" destId="{0BA327D5-FCD3-4E84-A563-0E53BEA889B2}" srcOrd="1" destOrd="0" presId="urn:microsoft.com/office/officeart/2005/8/layout/vList2"/>
    <dgm:cxn modelId="{DBE86CEA-1734-43B4-9817-6CAB45836610}" type="presParOf" srcId="{092540A1-471D-4020-823B-652DFA6832BF}" destId="{7820FEF5-5F78-409C-9D25-1007EF5AA621}" srcOrd="2" destOrd="0" presId="urn:microsoft.com/office/officeart/2005/8/layout/vList2"/>
    <dgm:cxn modelId="{DFDA7A50-7F70-4C80-8AE5-86A2ED7F0FE7}" type="presParOf" srcId="{092540A1-471D-4020-823B-652DFA6832BF}" destId="{EBA7B2E6-1C62-4D05-BC9A-6022107C8D08}" srcOrd="3" destOrd="0" presId="urn:microsoft.com/office/officeart/2005/8/layout/vList2"/>
    <dgm:cxn modelId="{0C03AEEE-039F-48D8-83F3-10B53ABB01AD}" type="presParOf" srcId="{092540A1-471D-4020-823B-652DFA6832BF}" destId="{76028EC7-28F7-4FC4-8CF9-4C679E2599C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4BC6C5-2AAB-41F6-973B-7A0C7BF5B91A}"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B7ED3F7-A807-44DD-9A0D-E78AA490573B}">
      <dgm:prSet/>
      <dgm:spPr/>
      <dgm:t>
        <a:bodyPr/>
        <a:lstStyle/>
        <a:p>
          <a:r>
            <a:rPr lang="fr-FR" b="1"/>
            <a:t>Tout acte sexuel commis avec violence, contrainte, menace ou surprise est interdit et sanctionnée pénalement.</a:t>
          </a:r>
          <a:r>
            <a:rPr lang="fr-FR"/>
            <a:t> </a:t>
          </a:r>
          <a:endParaRPr lang="en-US"/>
        </a:p>
      </dgm:t>
    </dgm:pt>
    <dgm:pt modelId="{61B5CFA1-6E17-4C4B-8B5D-E52DEB61B867}" type="parTrans" cxnId="{E35D946C-19A8-4423-81E0-201141E15D7E}">
      <dgm:prSet/>
      <dgm:spPr/>
      <dgm:t>
        <a:bodyPr/>
        <a:lstStyle/>
        <a:p>
          <a:endParaRPr lang="en-US"/>
        </a:p>
      </dgm:t>
    </dgm:pt>
    <dgm:pt modelId="{B48553E9-AF99-4B05-83A1-F6E5E792EA74}" type="sibTrans" cxnId="{E35D946C-19A8-4423-81E0-201141E15D7E}">
      <dgm:prSet/>
      <dgm:spPr/>
      <dgm:t>
        <a:bodyPr/>
        <a:lstStyle/>
        <a:p>
          <a:endParaRPr lang="en-US"/>
        </a:p>
      </dgm:t>
    </dgm:pt>
    <dgm:pt modelId="{992E006F-1B2E-4D3A-B04B-3EEE411515F5}">
      <dgm:prSet/>
      <dgm:spPr/>
      <dgm:t>
        <a:bodyPr/>
        <a:lstStyle/>
        <a:p>
          <a:r>
            <a:rPr lang="fr-FR"/>
            <a:t>Les peines encourues et les délais de prescription varient selon la nature des faits, l’âge de la victime et les éventuelles circonstances aggravantes.</a:t>
          </a:r>
          <a:endParaRPr lang="en-US"/>
        </a:p>
      </dgm:t>
    </dgm:pt>
    <dgm:pt modelId="{CB7EBBC5-34B4-455D-86C5-71ECD3CF551F}" type="parTrans" cxnId="{E16D7258-0342-40B7-8869-A4ECD3713D0C}">
      <dgm:prSet/>
      <dgm:spPr/>
      <dgm:t>
        <a:bodyPr/>
        <a:lstStyle/>
        <a:p>
          <a:endParaRPr lang="en-US"/>
        </a:p>
      </dgm:t>
    </dgm:pt>
    <dgm:pt modelId="{5DD5F4E3-4553-414B-980C-7E0B18F375BA}" type="sibTrans" cxnId="{E16D7258-0342-40B7-8869-A4ECD3713D0C}">
      <dgm:prSet/>
      <dgm:spPr/>
      <dgm:t>
        <a:bodyPr/>
        <a:lstStyle/>
        <a:p>
          <a:endParaRPr lang="en-US"/>
        </a:p>
      </dgm:t>
    </dgm:pt>
    <dgm:pt modelId="{7E813540-7FD4-4D7C-8411-A7AE44BE9A4B}" type="pres">
      <dgm:prSet presAssocID="{414BC6C5-2AAB-41F6-973B-7A0C7BF5B91A}" presName="linear" presStyleCnt="0">
        <dgm:presLayoutVars>
          <dgm:animLvl val="lvl"/>
          <dgm:resizeHandles val="exact"/>
        </dgm:presLayoutVars>
      </dgm:prSet>
      <dgm:spPr/>
    </dgm:pt>
    <dgm:pt modelId="{BDD22F19-794E-425D-8132-E91902F6BE16}" type="pres">
      <dgm:prSet presAssocID="{5B7ED3F7-A807-44DD-9A0D-E78AA490573B}" presName="parentText" presStyleLbl="node1" presStyleIdx="0" presStyleCnt="2">
        <dgm:presLayoutVars>
          <dgm:chMax val="0"/>
          <dgm:bulletEnabled val="1"/>
        </dgm:presLayoutVars>
      </dgm:prSet>
      <dgm:spPr/>
    </dgm:pt>
    <dgm:pt modelId="{B96EDCCC-D921-4902-A8E8-C58CEACA35DC}" type="pres">
      <dgm:prSet presAssocID="{B48553E9-AF99-4B05-83A1-F6E5E792EA74}" presName="spacer" presStyleCnt="0"/>
      <dgm:spPr/>
    </dgm:pt>
    <dgm:pt modelId="{4032D359-CDC1-435C-98C1-C19353F25780}" type="pres">
      <dgm:prSet presAssocID="{992E006F-1B2E-4D3A-B04B-3EEE411515F5}" presName="parentText" presStyleLbl="node1" presStyleIdx="1" presStyleCnt="2">
        <dgm:presLayoutVars>
          <dgm:chMax val="0"/>
          <dgm:bulletEnabled val="1"/>
        </dgm:presLayoutVars>
      </dgm:prSet>
      <dgm:spPr/>
    </dgm:pt>
  </dgm:ptLst>
  <dgm:cxnLst>
    <dgm:cxn modelId="{B509B13E-EDE3-47DC-96A4-0FC77405B40F}" type="presOf" srcId="{414BC6C5-2AAB-41F6-973B-7A0C7BF5B91A}" destId="{7E813540-7FD4-4D7C-8411-A7AE44BE9A4B}" srcOrd="0" destOrd="0" presId="urn:microsoft.com/office/officeart/2005/8/layout/vList2"/>
    <dgm:cxn modelId="{E35D946C-19A8-4423-81E0-201141E15D7E}" srcId="{414BC6C5-2AAB-41F6-973B-7A0C7BF5B91A}" destId="{5B7ED3F7-A807-44DD-9A0D-E78AA490573B}" srcOrd="0" destOrd="0" parTransId="{61B5CFA1-6E17-4C4B-8B5D-E52DEB61B867}" sibTransId="{B48553E9-AF99-4B05-83A1-F6E5E792EA74}"/>
    <dgm:cxn modelId="{E16D7258-0342-40B7-8869-A4ECD3713D0C}" srcId="{414BC6C5-2AAB-41F6-973B-7A0C7BF5B91A}" destId="{992E006F-1B2E-4D3A-B04B-3EEE411515F5}" srcOrd="1" destOrd="0" parTransId="{CB7EBBC5-34B4-455D-86C5-71ECD3CF551F}" sibTransId="{5DD5F4E3-4553-414B-980C-7E0B18F375BA}"/>
    <dgm:cxn modelId="{5621EC8A-CC08-4F2F-8A33-9E84112B7F6B}" type="presOf" srcId="{992E006F-1B2E-4D3A-B04B-3EEE411515F5}" destId="{4032D359-CDC1-435C-98C1-C19353F25780}" srcOrd="0" destOrd="0" presId="urn:microsoft.com/office/officeart/2005/8/layout/vList2"/>
    <dgm:cxn modelId="{6F9BDBAC-A781-4129-9D33-F14FE4EC8A09}" type="presOf" srcId="{5B7ED3F7-A807-44DD-9A0D-E78AA490573B}" destId="{BDD22F19-794E-425D-8132-E91902F6BE16}" srcOrd="0" destOrd="0" presId="urn:microsoft.com/office/officeart/2005/8/layout/vList2"/>
    <dgm:cxn modelId="{5596BE92-7485-4E86-BB9A-ACCDF3A16B95}" type="presParOf" srcId="{7E813540-7FD4-4D7C-8411-A7AE44BE9A4B}" destId="{BDD22F19-794E-425D-8132-E91902F6BE16}" srcOrd="0" destOrd="0" presId="urn:microsoft.com/office/officeart/2005/8/layout/vList2"/>
    <dgm:cxn modelId="{F17D46BF-DA09-4767-87E3-E68F56135995}" type="presParOf" srcId="{7E813540-7FD4-4D7C-8411-A7AE44BE9A4B}" destId="{B96EDCCC-D921-4902-A8E8-C58CEACA35DC}" srcOrd="1" destOrd="0" presId="urn:microsoft.com/office/officeart/2005/8/layout/vList2"/>
    <dgm:cxn modelId="{AE4312C0-0A3C-4B2D-B404-D68141A56F17}" type="presParOf" srcId="{7E813540-7FD4-4D7C-8411-A7AE44BE9A4B}" destId="{4032D359-CDC1-435C-98C1-C19353F2578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192D4-E519-4E06-964E-8338DC6A3709}">
      <dsp:nvSpPr>
        <dsp:cNvPr id="0" name=""/>
        <dsp:cNvSpPr/>
      </dsp:nvSpPr>
      <dsp:spPr>
        <a:xfrm>
          <a:off x="0" y="13879"/>
          <a:ext cx="6586489" cy="9594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FR" sz="4000" kern="1200" dirty="0"/>
            <a:t>1./ L’outrage sexiste</a:t>
          </a:r>
          <a:endParaRPr lang="en-US" sz="4000" kern="1200" dirty="0"/>
        </a:p>
      </dsp:txBody>
      <dsp:txXfrm>
        <a:off x="46834" y="60713"/>
        <a:ext cx="6492821" cy="865732"/>
      </dsp:txXfrm>
    </dsp:sp>
    <dsp:sp modelId="{D48FC65A-FDC5-4794-B0C6-20079A19936B}">
      <dsp:nvSpPr>
        <dsp:cNvPr id="0" name=""/>
        <dsp:cNvSpPr/>
      </dsp:nvSpPr>
      <dsp:spPr>
        <a:xfrm>
          <a:off x="0" y="1088479"/>
          <a:ext cx="6586489" cy="959400"/>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FR" sz="4000" kern="1200" dirty="0"/>
            <a:t>2./ Le harcèlement</a:t>
          </a:r>
          <a:endParaRPr lang="en-US" sz="4000" kern="1200" dirty="0"/>
        </a:p>
      </dsp:txBody>
      <dsp:txXfrm>
        <a:off x="46834" y="1135313"/>
        <a:ext cx="6492821" cy="865732"/>
      </dsp:txXfrm>
    </dsp:sp>
    <dsp:sp modelId="{D387FE35-A1EC-451F-8651-D87CAC05A4B7}">
      <dsp:nvSpPr>
        <dsp:cNvPr id="0" name=""/>
        <dsp:cNvSpPr/>
      </dsp:nvSpPr>
      <dsp:spPr>
        <a:xfrm>
          <a:off x="0" y="2163080"/>
          <a:ext cx="6586489" cy="959400"/>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FR" sz="4000" kern="1200" dirty="0"/>
            <a:t>3./ Les violences conjugales</a:t>
          </a:r>
          <a:endParaRPr lang="en-US" sz="4000" kern="1200" dirty="0"/>
        </a:p>
      </dsp:txBody>
      <dsp:txXfrm>
        <a:off x="46834" y="2209914"/>
        <a:ext cx="6492821" cy="865732"/>
      </dsp:txXfrm>
    </dsp:sp>
    <dsp:sp modelId="{EE3E5C52-CFD3-4D7F-A660-A3E1888E15CB}">
      <dsp:nvSpPr>
        <dsp:cNvPr id="0" name=""/>
        <dsp:cNvSpPr/>
      </dsp:nvSpPr>
      <dsp:spPr>
        <a:xfrm>
          <a:off x="0" y="3237680"/>
          <a:ext cx="6586489" cy="95940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FR" sz="4000" kern="1200" dirty="0"/>
            <a:t>4./ Les violences sexuelles</a:t>
          </a:r>
          <a:endParaRPr lang="en-US" sz="4000" kern="1200" dirty="0"/>
        </a:p>
      </dsp:txBody>
      <dsp:txXfrm>
        <a:off x="46834" y="3284514"/>
        <a:ext cx="6492821" cy="865732"/>
      </dsp:txXfrm>
    </dsp:sp>
    <dsp:sp modelId="{38DD617A-DA6D-4CD6-B07E-8D2D91746C49}">
      <dsp:nvSpPr>
        <dsp:cNvPr id="0" name=""/>
        <dsp:cNvSpPr/>
      </dsp:nvSpPr>
      <dsp:spPr>
        <a:xfrm>
          <a:off x="0" y="4312280"/>
          <a:ext cx="6586489" cy="95940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FR" sz="4000" kern="1200" dirty="0"/>
            <a:t>5./ Les mutilations</a:t>
          </a:r>
          <a:endParaRPr lang="en-US" sz="4000" kern="1200" dirty="0"/>
        </a:p>
      </dsp:txBody>
      <dsp:txXfrm>
        <a:off x="46834" y="4359114"/>
        <a:ext cx="6492821" cy="865732"/>
      </dsp:txXfrm>
    </dsp:sp>
    <dsp:sp modelId="{FFDB2047-32CF-4AD1-BE99-79C7238A8BFA}">
      <dsp:nvSpPr>
        <dsp:cNvPr id="0" name=""/>
        <dsp:cNvSpPr/>
      </dsp:nvSpPr>
      <dsp:spPr>
        <a:xfrm>
          <a:off x="0" y="5386880"/>
          <a:ext cx="6586489" cy="9594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FR" sz="4000" kern="1200" dirty="0"/>
            <a:t>6./ Le mariage forcé</a:t>
          </a:r>
          <a:endParaRPr lang="en-US" sz="4000" kern="1200" dirty="0"/>
        </a:p>
      </dsp:txBody>
      <dsp:txXfrm>
        <a:off x="46834" y="5433714"/>
        <a:ext cx="6492821" cy="8657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D2291-46D5-43B7-BD20-E0C51BCF294E}">
      <dsp:nvSpPr>
        <dsp:cNvPr id="0" name=""/>
        <dsp:cNvSpPr/>
      </dsp:nvSpPr>
      <dsp:spPr>
        <a:xfrm>
          <a:off x="7459" y="2203"/>
          <a:ext cx="2161179" cy="678247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b="1" kern="1200" dirty="0"/>
            <a:t>Les notions de contrainte, menace et surprise</a:t>
          </a:r>
          <a:endParaRPr lang="en-US" sz="3200" kern="1200" dirty="0"/>
        </a:p>
      </dsp:txBody>
      <dsp:txXfrm>
        <a:off x="70758" y="65502"/>
        <a:ext cx="2034581" cy="6655874"/>
      </dsp:txXfrm>
    </dsp:sp>
    <dsp:sp modelId="{C138A389-3524-4C30-B4AC-C7DBEE9FEFD9}">
      <dsp:nvSpPr>
        <dsp:cNvPr id="0" name=""/>
        <dsp:cNvSpPr/>
      </dsp:nvSpPr>
      <dsp:spPr>
        <a:xfrm>
          <a:off x="2384756" y="3125453"/>
          <a:ext cx="458170" cy="5359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84756" y="3232647"/>
        <a:ext cx="320719" cy="321584"/>
      </dsp:txXfrm>
    </dsp:sp>
    <dsp:sp modelId="{2C68572F-1101-40F9-A64C-0223E6D523ED}">
      <dsp:nvSpPr>
        <dsp:cNvPr id="0" name=""/>
        <dsp:cNvSpPr/>
      </dsp:nvSpPr>
      <dsp:spPr>
        <a:xfrm>
          <a:off x="3033110" y="0"/>
          <a:ext cx="2161179" cy="6786880"/>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Tout acte sexuel (attouchement, caresse, pénétration…) commis avec violence, contrainte, menace ou surprise est interdit par la loi et sanctionné pénalement.</a:t>
          </a:r>
          <a:endParaRPr lang="en-US" sz="2000" kern="1200" dirty="0"/>
        </a:p>
      </dsp:txBody>
      <dsp:txXfrm>
        <a:off x="3096409" y="63299"/>
        <a:ext cx="2034581" cy="6660282"/>
      </dsp:txXfrm>
    </dsp:sp>
    <dsp:sp modelId="{2097BA83-6D41-4B01-AE87-22BC8C273FDA}">
      <dsp:nvSpPr>
        <dsp:cNvPr id="0" name=""/>
        <dsp:cNvSpPr/>
      </dsp:nvSpPr>
      <dsp:spPr>
        <a:xfrm>
          <a:off x="5410407" y="3125453"/>
          <a:ext cx="458170" cy="535972"/>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410407" y="3232647"/>
        <a:ext cx="320719" cy="321584"/>
      </dsp:txXfrm>
    </dsp:sp>
    <dsp:sp modelId="{6EE5EEDE-4404-4021-90A3-8732261BEA82}">
      <dsp:nvSpPr>
        <dsp:cNvPr id="0" name=""/>
        <dsp:cNvSpPr/>
      </dsp:nvSpPr>
      <dsp:spPr>
        <a:xfrm>
          <a:off x="6058761" y="5509"/>
          <a:ext cx="2161179" cy="6775861"/>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La contrainte</a:t>
          </a:r>
          <a:r>
            <a:rPr lang="fr-FR" sz="2000" kern="1200" dirty="0"/>
            <a:t> suppose l’existence de pressions physiques ou morales. </a:t>
          </a:r>
          <a:r>
            <a:rPr lang="fr-FR" sz="2000" b="1" kern="1200" dirty="0"/>
            <a:t>La menace</a:t>
          </a:r>
          <a:r>
            <a:rPr lang="fr-FR" sz="2000" kern="1200" dirty="0"/>
            <a:t> peut être le fait pour l’auteur d’annoncer des représailles en cas de refus de la victime. Il y a recours à</a:t>
          </a:r>
          <a:r>
            <a:rPr lang="fr-FR" sz="2000" b="1" kern="1200" dirty="0"/>
            <a:t> la surprise</a:t>
          </a:r>
          <a:r>
            <a:rPr lang="fr-FR" sz="2000" kern="1200" dirty="0"/>
            <a:t> lorsque par exemple la victime était inconsciente ou en état d’alcoolémie.</a:t>
          </a:r>
          <a:endParaRPr lang="en-US" sz="2000" kern="1200" dirty="0"/>
        </a:p>
      </dsp:txBody>
      <dsp:txXfrm>
        <a:off x="6122060" y="68808"/>
        <a:ext cx="2034581" cy="6649263"/>
      </dsp:txXfrm>
    </dsp:sp>
    <dsp:sp modelId="{20C7168F-1F42-4A76-BAB2-AD47D0454F1A}">
      <dsp:nvSpPr>
        <dsp:cNvPr id="0" name=""/>
        <dsp:cNvSpPr/>
      </dsp:nvSpPr>
      <dsp:spPr>
        <a:xfrm>
          <a:off x="8436058" y="3125453"/>
          <a:ext cx="458170" cy="535972"/>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436058" y="3232647"/>
        <a:ext cx="320719" cy="321584"/>
      </dsp:txXfrm>
    </dsp:sp>
    <dsp:sp modelId="{797AA9EF-DB38-47D6-808A-0AD27D672D81}">
      <dsp:nvSpPr>
        <dsp:cNvPr id="0" name=""/>
        <dsp:cNvSpPr/>
      </dsp:nvSpPr>
      <dsp:spPr>
        <a:xfrm>
          <a:off x="9084412" y="0"/>
          <a:ext cx="2898443" cy="678688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hlinkClick xmlns:r="http://schemas.openxmlformats.org/officeDocument/2006/relationships" r:id="rId1"/>
            </a:rPr>
            <a:t>L’article 222-2-1 du code pénal</a:t>
          </a:r>
          <a:r>
            <a:rPr lang="fr-FR" sz="1600" kern="1200" dirty="0"/>
            <a:t> précise la définition de la contrainte et de la surprise, notamment lorsque les faits ont été commis sur une personne mineure :</a:t>
          </a:r>
          <a:endParaRPr lang="en-US" sz="1600" kern="1200" dirty="0"/>
        </a:p>
        <a:p>
          <a:pPr marL="171450" lvl="1" indent="-171450" algn="l" defTabSz="711200">
            <a:lnSpc>
              <a:spcPct val="90000"/>
            </a:lnSpc>
            <a:spcBef>
              <a:spcPct val="0"/>
            </a:spcBef>
            <a:spcAft>
              <a:spcPct val="15000"/>
            </a:spcAft>
            <a:buChar char="•"/>
          </a:pPr>
          <a:r>
            <a:rPr lang="fr-FR" sz="1600" b="1" kern="1200" dirty="0"/>
            <a:t>lorsque la victime est âgée de moins de 18 ans :</a:t>
          </a:r>
          <a:r>
            <a:rPr lang="fr-FR" sz="1600" kern="1200" dirty="0"/>
            <a:t> </a:t>
          </a:r>
          <a:r>
            <a:rPr lang="fr-FR" sz="1600" i="1" kern="1200" dirty="0"/>
            <a:t>"la contrainte morale mentionnée au premier alinéa de l'article </a:t>
          </a:r>
          <a:r>
            <a:rPr lang="fr-FR" sz="1600" i="1" kern="1200" dirty="0" err="1"/>
            <a:t>sus-mentionné</a:t>
          </a:r>
          <a:r>
            <a:rPr lang="fr-FR" sz="1600" i="1" kern="1200" dirty="0"/>
            <a:t> ou la surprise mentionnée au premier alinéa de l’</a:t>
          </a:r>
          <a:r>
            <a:rPr lang="fr-FR" sz="1600" i="1" kern="1200" dirty="0">
              <a:hlinkClick xmlns:r="http://schemas.openxmlformats.org/officeDocument/2006/relationships" r:id="rId2"/>
            </a:rPr>
            <a:t>article 222-22 du code pénal</a:t>
          </a:r>
          <a:r>
            <a:rPr lang="fr-FR" sz="1600" i="1" kern="1200" dirty="0"/>
            <a:t>"</a:t>
          </a:r>
          <a:endParaRPr lang="en-US" sz="1600" kern="1200" dirty="0"/>
        </a:p>
        <a:p>
          <a:pPr marL="171450" lvl="1" indent="-171450" algn="l" defTabSz="711200">
            <a:lnSpc>
              <a:spcPct val="90000"/>
            </a:lnSpc>
            <a:spcBef>
              <a:spcPct val="0"/>
            </a:spcBef>
            <a:spcAft>
              <a:spcPct val="15000"/>
            </a:spcAft>
            <a:buChar char="•"/>
          </a:pPr>
          <a:r>
            <a:rPr lang="fr-FR" sz="1600" b="1" kern="1200" dirty="0"/>
            <a:t>lorsque la victime est âgée de moins de 15 ans :</a:t>
          </a:r>
          <a:r>
            <a:rPr lang="fr-FR" sz="1600" kern="1200" dirty="0"/>
            <a:t> </a:t>
          </a:r>
          <a:r>
            <a:rPr lang="fr-FR" sz="1600" i="1" kern="1200" dirty="0"/>
            <a:t>"la contrainte morale ou la surprise sont caractérisées par l’abus de la vulnérabilité de la victime ne disposant pas du discernement nécessaire pour ces actes".</a:t>
          </a:r>
          <a:endParaRPr lang="en-US" sz="1600" kern="1200" dirty="0"/>
        </a:p>
      </dsp:txBody>
      <dsp:txXfrm>
        <a:off x="9169304" y="84892"/>
        <a:ext cx="2728659" cy="6617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21CCF-9555-4D45-B5A1-71A15D142D2A}">
      <dsp:nvSpPr>
        <dsp:cNvPr id="0" name=""/>
        <dsp:cNvSpPr/>
      </dsp:nvSpPr>
      <dsp:spPr>
        <a:xfrm>
          <a:off x="0" y="458613"/>
          <a:ext cx="6263640" cy="1855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L'outrage sexiste consiste à imposer à une personne un propos ou un comportement à connotation sexuelle ou sexiste, qui lui porte préjudice. </a:t>
          </a:r>
          <a:endParaRPr lang="en-US" sz="2600" kern="1200"/>
        </a:p>
      </dsp:txBody>
      <dsp:txXfrm>
        <a:off x="90584" y="549197"/>
        <a:ext cx="6082472" cy="1674452"/>
      </dsp:txXfrm>
    </dsp:sp>
    <dsp:sp modelId="{80571DFE-A4C1-4C29-821A-C8A1C93C0E04}">
      <dsp:nvSpPr>
        <dsp:cNvPr id="0" name=""/>
        <dsp:cNvSpPr/>
      </dsp:nvSpPr>
      <dsp:spPr>
        <a:xfrm>
          <a:off x="0" y="2389113"/>
          <a:ext cx="6263640" cy="18556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dirty="0"/>
            <a:t>L'acte doit porter atteinte à la dignité de la victime, en raison de son caractère dégradant ou humiliant, ou l'exposer à une situation intimidante, hostile ou offensante. </a:t>
          </a:r>
          <a:endParaRPr lang="en-US" sz="2600" kern="1200" dirty="0"/>
        </a:p>
      </dsp:txBody>
      <dsp:txXfrm>
        <a:off x="90584" y="2479697"/>
        <a:ext cx="6082472" cy="1674452"/>
      </dsp:txXfrm>
    </dsp:sp>
    <dsp:sp modelId="{BFD9A3BE-BBC2-4ED5-8927-D49C673EE368}">
      <dsp:nvSpPr>
        <dsp:cNvPr id="0" name=""/>
        <dsp:cNvSpPr/>
      </dsp:nvSpPr>
      <dsp:spPr>
        <a:xfrm>
          <a:off x="0" y="4319614"/>
          <a:ext cx="6263640" cy="18556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i="1" kern="1200"/>
            <a:t>Par exemple, faire des commentaires à connotation sexuelle sur une femme qui passe dans la rue, la poursuivre, ou lui faire des propositions sexuelles.</a:t>
          </a:r>
          <a:endParaRPr lang="en-US" sz="2600" kern="1200"/>
        </a:p>
      </dsp:txBody>
      <dsp:txXfrm>
        <a:off x="90584" y="4410198"/>
        <a:ext cx="6082472" cy="1674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A5E29-881C-429C-A2D7-3C97264A5AA0}">
      <dsp:nvSpPr>
        <dsp:cNvPr id="0" name=""/>
        <dsp:cNvSpPr/>
      </dsp:nvSpPr>
      <dsp:spPr>
        <a:xfrm>
          <a:off x="0" y="411589"/>
          <a:ext cx="6586489" cy="23552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t>Le harcèlement est la répétition de propos et de comportements ayant pour but ou effet une dégradation des conditions de vie de la victime.</a:t>
          </a:r>
          <a:endParaRPr lang="en-US" sz="3300" kern="1200" dirty="0"/>
        </a:p>
      </dsp:txBody>
      <dsp:txXfrm>
        <a:off x="114972" y="526561"/>
        <a:ext cx="6356545" cy="2125266"/>
      </dsp:txXfrm>
    </dsp:sp>
    <dsp:sp modelId="{5379BA4B-C35B-47F9-AD32-595AA38DB18C}">
      <dsp:nvSpPr>
        <dsp:cNvPr id="0" name=""/>
        <dsp:cNvSpPr/>
      </dsp:nvSpPr>
      <dsp:spPr>
        <a:xfrm>
          <a:off x="0" y="2861840"/>
          <a:ext cx="6586489" cy="23552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t>Cela se traduit par des conséquences sur la santé physique ou mentale de la personne harcelée.</a:t>
          </a:r>
          <a:endParaRPr lang="en-US" sz="3300" kern="1200" dirty="0"/>
        </a:p>
      </dsp:txBody>
      <dsp:txXfrm>
        <a:off x="114972" y="2976812"/>
        <a:ext cx="6356545" cy="21252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FB5C5-4F07-471C-BD5F-23F6E62666D3}">
      <dsp:nvSpPr>
        <dsp:cNvPr id="0" name=""/>
        <dsp:cNvSpPr/>
      </dsp:nvSpPr>
      <dsp:spPr>
        <a:xfrm>
          <a:off x="0" y="62015"/>
          <a:ext cx="9580880" cy="1510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b="1" kern="1200"/>
            <a:t>La loi punit toutes les formes de harcèlement, en tenant compte de la fréquence et la teneur des actes.</a:t>
          </a:r>
          <a:endParaRPr lang="en-US" sz="2700" kern="1200"/>
        </a:p>
      </dsp:txBody>
      <dsp:txXfrm>
        <a:off x="73731" y="135746"/>
        <a:ext cx="9433418" cy="1362934"/>
      </dsp:txXfrm>
    </dsp:sp>
    <dsp:sp modelId="{83237EBA-10C7-4723-9BCF-9AC3215FBF0F}">
      <dsp:nvSpPr>
        <dsp:cNvPr id="0" name=""/>
        <dsp:cNvSpPr/>
      </dsp:nvSpPr>
      <dsp:spPr>
        <a:xfrm>
          <a:off x="0" y="1572412"/>
          <a:ext cx="9580880" cy="2179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193" tIns="34290" rIns="192024" bIns="34290" numCol="1" spcCol="1270" anchor="t" anchorCtr="0">
          <a:noAutofit/>
        </a:bodyPr>
        <a:lstStyle/>
        <a:p>
          <a:pPr marL="228600" lvl="1" indent="-228600" algn="l" defTabSz="933450">
            <a:lnSpc>
              <a:spcPct val="90000"/>
            </a:lnSpc>
            <a:spcBef>
              <a:spcPct val="0"/>
            </a:spcBef>
            <a:spcAft>
              <a:spcPct val="20000"/>
            </a:spcAft>
            <a:buNone/>
          </a:pPr>
          <a:r>
            <a:rPr lang="fr-FR" sz="2100" kern="1200" dirty="0"/>
            <a:t>Il s'agit par exemple des actes suivants :</a:t>
          </a:r>
          <a:endParaRPr lang="en-US" sz="2100" kern="1200" dirty="0"/>
        </a:p>
        <a:p>
          <a:pPr marL="457200" lvl="2" indent="-228600" algn="l" defTabSz="933450">
            <a:lnSpc>
              <a:spcPct val="90000"/>
            </a:lnSpc>
            <a:spcBef>
              <a:spcPct val="0"/>
            </a:spcBef>
            <a:spcAft>
              <a:spcPct val="20000"/>
            </a:spcAft>
            <a:buChar char="•"/>
          </a:pPr>
          <a:r>
            <a:rPr lang="fr-FR" sz="2100" kern="1200"/>
            <a:t>Actes ou propos vexatoires</a:t>
          </a:r>
          <a:endParaRPr lang="en-US" sz="2100" kern="1200"/>
        </a:p>
        <a:p>
          <a:pPr marL="457200" lvl="2" indent="-228600" algn="l" defTabSz="933450">
            <a:lnSpc>
              <a:spcPct val="90000"/>
            </a:lnSpc>
            <a:spcBef>
              <a:spcPct val="0"/>
            </a:spcBef>
            <a:spcAft>
              <a:spcPct val="20000"/>
            </a:spcAft>
            <a:buChar char="•"/>
          </a:pPr>
          <a:r>
            <a:rPr lang="fr-FR" sz="2100" kern="1200"/>
            <a:t>Menaces</a:t>
          </a:r>
          <a:endParaRPr lang="en-US" sz="2100" kern="1200"/>
        </a:p>
        <a:p>
          <a:pPr marL="457200" lvl="2" indent="-228600" algn="l" defTabSz="933450">
            <a:lnSpc>
              <a:spcPct val="90000"/>
            </a:lnSpc>
            <a:spcBef>
              <a:spcPct val="0"/>
            </a:spcBef>
            <a:spcAft>
              <a:spcPct val="20000"/>
            </a:spcAft>
            <a:buChar char="•"/>
          </a:pPr>
          <a:r>
            <a:rPr lang="fr-FR" sz="2100" kern="1200"/>
            <a:t>Propos injurieux ou obscènes</a:t>
          </a:r>
          <a:endParaRPr lang="en-US" sz="2100" kern="1200"/>
        </a:p>
        <a:p>
          <a:pPr marL="457200" lvl="2" indent="-228600" algn="l" defTabSz="933450">
            <a:lnSpc>
              <a:spcPct val="90000"/>
            </a:lnSpc>
            <a:spcBef>
              <a:spcPct val="0"/>
            </a:spcBef>
            <a:spcAft>
              <a:spcPct val="20000"/>
            </a:spcAft>
            <a:buChar char="•"/>
          </a:pPr>
          <a:r>
            <a:rPr lang="fr-FR" sz="2100" kern="1200"/>
            <a:t>Appels téléphoniques, SMS ou courriers électroniques malveillants</a:t>
          </a:r>
          <a:endParaRPr lang="en-US" sz="2100" kern="1200"/>
        </a:p>
        <a:p>
          <a:pPr marL="457200" lvl="2" indent="-228600" algn="l" defTabSz="933450">
            <a:lnSpc>
              <a:spcPct val="90000"/>
            </a:lnSpc>
            <a:spcBef>
              <a:spcPct val="0"/>
            </a:spcBef>
            <a:spcAft>
              <a:spcPct val="20000"/>
            </a:spcAft>
            <a:buChar char="•"/>
          </a:pPr>
          <a:r>
            <a:rPr lang="fr-FR" sz="2100" kern="1200"/>
            <a:t>Visites au domicile ou passages sur le lieu de travail</a:t>
          </a:r>
          <a:endParaRPr lang="en-US" sz="2100" kern="1200"/>
        </a:p>
      </dsp:txBody>
      <dsp:txXfrm>
        <a:off x="0" y="1572412"/>
        <a:ext cx="9580880" cy="2179709"/>
      </dsp:txXfrm>
    </dsp:sp>
    <dsp:sp modelId="{4F27254B-C352-445F-B066-FCAC31324AF8}">
      <dsp:nvSpPr>
        <dsp:cNvPr id="0" name=""/>
        <dsp:cNvSpPr/>
      </dsp:nvSpPr>
      <dsp:spPr>
        <a:xfrm>
          <a:off x="0" y="3752122"/>
          <a:ext cx="9580880" cy="15103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Il y a harcèlement quels que soient les rapports entre l'auteur et la victime : collègues de travail, voisins, élèves d'un même établissement, couple marié ou non...</a:t>
          </a:r>
          <a:endParaRPr lang="en-US" sz="2700" kern="1200"/>
        </a:p>
      </dsp:txBody>
      <dsp:txXfrm>
        <a:off x="73731" y="3825853"/>
        <a:ext cx="9433418" cy="1362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AD348-44C8-43E4-BBB0-C002A7C75A6A}">
      <dsp:nvSpPr>
        <dsp:cNvPr id="0" name=""/>
        <dsp:cNvSpPr/>
      </dsp:nvSpPr>
      <dsp:spPr>
        <a:xfrm>
          <a:off x="0" y="0"/>
          <a:ext cx="7098792" cy="6897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La personne coupable de harcèlement risque </a:t>
          </a:r>
          <a:r>
            <a:rPr lang="fr-FR" sz="1800" kern="1200" dirty="0">
              <a:solidFill>
                <a:srgbClr val="C00000"/>
              </a:solidFill>
            </a:rPr>
            <a:t>1 an de prison et 15 000 € d'amende.</a:t>
          </a:r>
          <a:endParaRPr lang="en-US" sz="1800" kern="1200" dirty="0">
            <a:solidFill>
              <a:srgbClr val="C00000"/>
            </a:solidFill>
          </a:endParaRPr>
        </a:p>
      </dsp:txBody>
      <dsp:txXfrm>
        <a:off x="33672" y="33672"/>
        <a:ext cx="7031448" cy="622425"/>
      </dsp:txXfrm>
    </dsp:sp>
    <dsp:sp modelId="{FC441BAE-F59C-4585-9632-6B4716326B7A}">
      <dsp:nvSpPr>
        <dsp:cNvPr id="0" name=""/>
        <dsp:cNvSpPr/>
      </dsp:nvSpPr>
      <dsp:spPr>
        <a:xfrm>
          <a:off x="0" y="0"/>
          <a:ext cx="7098792" cy="700637"/>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t>Des </a:t>
          </a:r>
          <a:r>
            <a:rPr lang="fr-FR" sz="1800" b="1" kern="1200" dirty="0">
              <a:solidFill>
                <a:schemeClr val="tx1"/>
              </a:solidFill>
            </a:rPr>
            <a:t>circonstances aggravantes </a:t>
          </a:r>
          <a:r>
            <a:rPr lang="fr-FR" sz="1800" kern="1200" dirty="0"/>
            <a:t>existent si</a:t>
          </a:r>
          <a:endParaRPr lang="en-US" sz="1800" kern="1200" dirty="0"/>
        </a:p>
      </dsp:txBody>
      <dsp:txXfrm>
        <a:off x="34202" y="34202"/>
        <a:ext cx="7030388" cy="632233"/>
      </dsp:txXfrm>
    </dsp:sp>
    <dsp:sp modelId="{F23C3EE2-3291-44CA-8E7B-FFEE22C13CE0}">
      <dsp:nvSpPr>
        <dsp:cNvPr id="0" name=""/>
        <dsp:cNvSpPr/>
      </dsp:nvSpPr>
      <dsp:spPr>
        <a:xfrm>
          <a:off x="359269" y="856350"/>
          <a:ext cx="6463433" cy="74020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 </a:t>
          </a:r>
          <a:r>
            <a:rPr lang="fr-FR" sz="1800" kern="1200" dirty="0"/>
            <a:t>le harcèlement a entraîné une incapacité totale de travail de plus de huit jours (anxiété, stress...),</a:t>
          </a:r>
          <a:endParaRPr lang="en-US" sz="1800" kern="1200" dirty="0"/>
        </a:p>
      </dsp:txBody>
      <dsp:txXfrm>
        <a:off x="395403" y="892484"/>
        <a:ext cx="6391165" cy="667933"/>
      </dsp:txXfrm>
    </dsp:sp>
    <dsp:sp modelId="{5BB5B70A-36D7-4C92-B175-C545B54A2951}">
      <dsp:nvSpPr>
        <dsp:cNvPr id="0" name=""/>
        <dsp:cNvSpPr/>
      </dsp:nvSpPr>
      <dsp:spPr>
        <a:xfrm>
          <a:off x="367837" y="1671818"/>
          <a:ext cx="6206206" cy="75296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 </a:t>
          </a:r>
          <a:r>
            <a:rPr lang="fr-FR" sz="1800" kern="1200" dirty="0"/>
            <a:t>la victime a moins de 15 ans,</a:t>
          </a:r>
          <a:endParaRPr lang="en-US" sz="1800" kern="1200" dirty="0"/>
        </a:p>
      </dsp:txBody>
      <dsp:txXfrm>
        <a:off x="404594" y="1708575"/>
        <a:ext cx="6132692" cy="679452"/>
      </dsp:txXfrm>
    </dsp:sp>
    <dsp:sp modelId="{CA0B5101-FDC1-4E6D-8CB4-17E9F1C3676C}">
      <dsp:nvSpPr>
        <dsp:cNvPr id="0" name=""/>
        <dsp:cNvSpPr/>
      </dsp:nvSpPr>
      <dsp:spPr>
        <a:xfrm>
          <a:off x="392672" y="2418199"/>
          <a:ext cx="5980367" cy="148216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t>- </a:t>
          </a:r>
          <a:r>
            <a:rPr lang="fr-FR" sz="1800" kern="1200" dirty="0"/>
            <a:t>les faits ont été commis sur une personne dont la particulière vulnérabilité, due à son âge, à une maladie, à une infirmité, à une déficience physique ou psychique ou à un état de grossesse, est apparente ou connue de l'auteur.</a:t>
          </a:r>
          <a:endParaRPr lang="en-US" sz="1800" kern="1200" dirty="0"/>
        </a:p>
      </dsp:txBody>
      <dsp:txXfrm>
        <a:off x="465025" y="2490552"/>
        <a:ext cx="5835661" cy="1337459"/>
      </dsp:txXfrm>
    </dsp:sp>
    <dsp:sp modelId="{8939973F-15F3-487F-84A0-8A8FBF1EB2BD}">
      <dsp:nvSpPr>
        <dsp:cNvPr id="0" name=""/>
        <dsp:cNvSpPr/>
      </dsp:nvSpPr>
      <dsp:spPr>
        <a:xfrm>
          <a:off x="0" y="3887298"/>
          <a:ext cx="7098792" cy="1232149"/>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Si les faits ont été commis avec </a:t>
          </a:r>
          <a:r>
            <a:rPr lang="fr-FR" sz="2000" kern="1200" dirty="0">
              <a:solidFill>
                <a:schemeClr val="tx1"/>
              </a:solidFill>
            </a:rPr>
            <a:t>une seule de ces circonstances aggravantes</a:t>
          </a:r>
          <a:r>
            <a:rPr lang="fr-FR" sz="2000" kern="1200" dirty="0"/>
            <a:t>, la peine maximale passe à </a:t>
          </a:r>
          <a:r>
            <a:rPr lang="fr-FR" sz="2000" kern="1200" dirty="0">
              <a:solidFill>
                <a:srgbClr val="C00000"/>
              </a:solidFill>
            </a:rPr>
            <a:t>2 ans de prison et 30 000 € d'amende.</a:t>
          </a:r>
          <a:endParaRPr lang="en-US" sz="2000" kern="1200" dirty="0">
            <a:solidFill>
              <a:srgbClr val="C00000"/>
            </a:solidFill>
          </a:endParaRPr>
        </a:p>
      </dsp:txBody>
      <dsp:txXfrm>
        <a:off x="60149" y="3947447"/>
        <a:ext cx="6978494" cy="1111851"/>
      </dsp:txXfrm>
    </dsp:sp>
    <dsp:sp modelId="{049294A6-E654-4E6A-AAF2-66F3B7C2E392}">
      <dsp:nvSpPr>
        <dsp:cNvPr id="0" name=""/>
        <dsp:cNvSpPr/>
      </dsp:nvSpPr>
      <dsp:spPr>
        <a:xfrm>
          <a:off x="0" y="5199384"/>
          <a:ext cx="7098792" cy="12321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Si les faits ont été commis </a:t>
          </a:r>
          <a:r>
            <a:rPr lang="fr-FR" sz="2000" b="1" kern="1200" dirty="0"/>
            <a:t>avec trois ou plus de ces circonstances aggravantes</a:t>
          </a:r>
          <a:r>
            <a:rPr lang="fr-FR" sz="2000" kern="1200" dirty="0"/>
            <a:t>, la peine maximale est de </a:t>
          </a:r>
          <a:r>
            <a:rPr lang="fr-FR" sz="2000" kern="1200" dirty="0">
              <a:solidFill>
                <a:srgbClr val="C00000"/>
              </a:solidFill>
            </a:rPr>
            <a:t>3 ans de prison et 45 000 € d'amende.</a:t>
          </a:r>
          <a:endParaRPr lang="en-US" sz="2000" kern="1200" dirty="0">
            <a:solidFill>
              <a:srgbClr val="C00000"/>
            </a:solidFill>
          </a:endParaRPr>
        </a:p>
      </dsp:txBody>
      <dsp:txXfrm>
        <a:off x="60149" y="5259533"/>
        <a:ext cx="6978494" cy="11118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0C1E2-284C-43D7-A720-5A3501A84C47}">
      <dsp:nvSpPr>
        <dsp:cNvPr id="0" name=""/>
        <dsp:cNvSpPr/>
      </dsp:nvSpPr>
      <dsp:spPr>
        <a:xfrm>
          <a:off x="3080" y="587635"/>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Il y a des peines spécifiques en fonction des types de harcèlement :</a:t>
          </a:r>
          <a:endParaRPr lang="en-US" sz="2300" kern="1200"/>
        </a:p>
      </dsp:txBody>
      <dsp:txXfrm>
        <a:off x="3080" y="587635"/>
        <a:ext cx="2444055" cy="1466433"/>
      </dsp:txXfrm>
    </dsp:sp>
    <dsp:sp modelId="{7F414620-CCD5-4151-945F-6A005520A6C9}">
      <dsp:nvSpPr>
        <dsp:cNvPr id="0" name=""/>
        <dsp:cNvSpPr/>
      </dsp:nvSpPr>
      <dsp:spPr>
        <a:xfrm>
          <a:off x="2691541" y="587635"/>
          <a:ext cx="2444055" cy="1466433"/>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hlinkClick xmlns:r="http://schemas.openxmlformats.org/officeDocument/2006/relationships" r:id="rId1"/>
            </a:rPr>
            <a:t>Harcèlement sexuel au travail</a:t>
          </a:r>
          <a:endParaRPr lang="en-US" sz="2300" kern="1200"/>
        </a:p>
      </dsp:txBody>
      <dsp:txXfrm>
        <a:off x="2691541" y="587635"/>
        <a:ext cx="2444055" cy="1466433"/>
      </dsp:txXfrm>
    </dsp:sp>
    <dsp:sp modelId="{CAF41877-DE25-4504-96E4-9064E6729AEE}">
      <dsp:nvSpPr>
        <dsp:cNvPr id="0" name=""/>
        <dsp:cNvSpPr/>
      </dsp:nvSpPr>
      <dsp:spPr>
        <a:xfrm>
          <a:off x="5380002" y="587635"/>
          <a:ext cx="2444055" cy="1466433"/>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hlinkClick xmlns:r="http://schemas.openxmlformats.org/officeDocument/2006/relationships" r:id="rId2"/>
            </a:rPr>
            <a:t>Harcèlement moral au travail</a:t>
          </a:r>
          <a:endParaRPr lang="en-US" sz="2300" kern="1200"/>
        </a:p>
      </dsp:txBody>
      <dsp:txXfrm>
        <a:off x="5380002" y="587635"/>
        <a:ext cx="2444055" cy="1466433"/>
      </dsp:txXfrm>
    </dsp:sp>
    <dsp:sp modelId="{B2E4F9A9-241F-480E-9765-92202461C349}">
      <dsp:nvSpPr>
        <dsp:cNvPr id="0" name=""/>
        <dsp:cNvSpPr/>
      </dsp:nvSpPr>
      <dsp:spPr>
        <a:xfrm>
          <a:off x="8068463" y="587635"/>
          <a:ext cx="2444055" cy="1466433"/>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hlinkClick xmlns:r="http://schemas.openxmlformats.org/officeDocument/2006/relationships" r:id="rId3"/>
            </a:rPr>
            <a:t>Harcèlement au sein d'un couple</a:t>
          </a:r>
          <a:endParaRPr lang="en-US" sz="2300" kern="1200"/>
        </a:p>
      </dsp:txBody>
      <dsp:txXfrm>
        <a:off x="8068463" y="587635"/>
        <a:ext cx="2444055" cy="1466433"/>
      </dsp:txXfrm>
    </dsp:sp>
    <dsp:sp modelId="{60B9608E-23D1-4F49-8050-9847273A7AC6}">
      <dsp:nvSpPr>
        <dsp:cNvPr id="0" name=""/>
        <dsp:cNvSpPr/>
      </dsp:nvSpPr>
      <dsp:spPr>
        <a:xfrm>
          <a:off x="1347311" y="2298474"/>
          <a:ext cx="2444055" cy="1466433"/>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hlinkClick xmlns:r="http://schemas.openxmlformats.org/officeDocument/2006/relationships" r:id="rId4"/>
            </a:rPr>
            <a:t>Harcèlement scolaire</a:t>
          </a:r>
          <a:endParaRPr lang="en-US" sz="2300" kern="1200"/>
        </a:p>
      </dsp:txBody>
      <dsp:txXfrm>
        <a:off x="1347311" y="2298474"/>
        <a:ext cx="2444055" cy="1466433"/>
      </dsp:txXfrm>
    </dsp:sp>
    <dsp:sp modelId="{E9DE94AF-8C2C-43B6-AB92-32795E899601}">
      <dsp:nvSpPr>
        <dsp:cNvPr id="0" name=""/>
        <dsp:cNvSpPr/>
      </dsp:nvSpPr>
      <dsp:spPr>
        <a:xfrm>
          <a:off x="4035772" y="2298474"/>
          <a:ext cx="2444055" cy="1466433"/>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hlinkClick xmlns:r="http://schemas.openxmlformats.org/officeDocument/2006/relationships" r:id="rId5"/>
            </a:rPr>
            <a:t>Harcèlement sur internet</a:t>
          </a:r>
          <a:endParaRPr lang="en-US" sz="2300" kern="1200"/>
        </a:p>
      </dsp:txBody>
      <dsp:txXfrm>
        <a:off x="4035772" y="2298474"/>
        <a:ext cx="2444055" cy="1466433"/>
      </dsp:txXfrm>
    </dsp:sp>
    <dsp:sp modelId="{541FA20E-741A-4693-963A-A14F53EDD0C7}">
      <dsp:nvSpPr>
        <dsp:cNvPr id="0" name=""/>
        <dsp:cNvSpPr/>
      </dsp:nvSpPr>
      <dsp:spPr>
        <a:xfrm>
          <a:off x="6724233" y="2298474"/>
          <a:ext cx="2444055" cy="146643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hlinkClick xmlns:r="http://schemas.openxmlformats.org/officeDocument/2006/relationships" r:id="rId6"/>
            </a:rPr>
            <a:t>Harcèlement téléphonique</a:t>
          </a:r>
          <a:endParaRPr lang="en-US" sz="2300" kern="1200"/>
        </a:p>
      </dsp:txBody>
      <dsp:txXfrm>
        <a:off x="6724233" y="2298474"/>
        <a:ext cx="2444055" cy="1466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D618E-CDF6-40DD-B44E-F1460DB6551F}">
      <dsp:nvSpPr>
        <dsp:cNvPr id="0" name=""/>
        <dsp:cNvSpPr/>
      </dsp:nvSpPr>
      <dsp:spPr>
        <a:xfrm>
          <a:off x="0" y="351984"/>
          <a:ext cx="6263640" cy="15656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Les violences au sein du couple diffèrent des disputes ou conflits conjugaux où deux points de vue s’opposent dans un rapport d’égalité. Dans les violences, il s’agit d’un rapport de domination et de prise de pouvoir de l’auteur sur la victime. </a:t>
          </a:r>
          <a:endParaRPr lang="en-US" sz="1800" kern="1200"/>
        </a:p>
      </dsp:txBody>
      <dsp:txXfrm>
        <a:off x="76430" y="428414"/>
        <a:ext cx="6110780" cy="1412819"/>
      </dsp:txXfrm>
    </dsp:sp>
    <dsp:sp modelId="{CB723989-01E9-4479-8BD6-118A1F399BF4}">
      <dsp:nvSpPr>
        <dsp:cNvPr id="0" name=""/>
        <dsp:cNvSpPr/>
      </dsp:nvSpPr>
      <dsp:spPr>
        <a:xfrm>
          <a:off x="0" y="1969504"/>
          <a:ext cx="6263640" cy="156567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Les violences verbales, physiques, psychologiques, sexuelles commises par un conjoint, concubin ou partenaire lié par le PACS ou un ancien conjoint, concubin ou partenaire pacsé sont INTERDITES et PUNIES plus sévèrement par la loi. </a:t>
          </a:r>
          <a:endParaRPr lang="en-US" sz="1800" kern="1200"/>
        </a:p>
      </dsp:txBody>
      <dsp:txXfrm>
        <a:off x="76430" y="2045934"/>
        <a:ext cx="6110780" cy="1412819"/>
      </dsp:txXfrm>
    </dsp:sp>
    <dsp:sp modelId="{E213EF31-E34A-4E0E-B699-B7BDBBC998CA}">
      <dsp:nvSpPr>
        <dsp:cNvPr id="0" name=""/>
        <dsp:cNvSpPr/>
      </dsp:nvSpPr>
      <dsp:spPr>
        <a:xfrm>
          <a:off x="0" y="3587023"/>
          <a:ext cx="6263640" cy="15656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Le lien conjugal au regard du code pénal est défini par l’article 132-80. Il concerne les conjoints, concubins ou partenaires</a:t>
          </a:r>
          <a:br>
            <a:rPr lang="fr-FR" sz="1800" kern="1200"/>
          </a:br>
          <a:r>
            <a:rPr lang="fr-FR" sz="1800" kern="1200"/>
            <a:t>liés par un pacte civil de solidarité. Peu importe que le lien conjugal soit présent ou passé. Peu importe qu’il y ait</a:t>
          </a:r>
          <a:br>
            <a:rPr lang="fr-FR" sz="1800" kern="1200"/>
          </a:br>
          <a:r>
            <a:rPr lang="fr-FR" sz="1800" kern="1200"/>
            <a:t>cohabitation ou non.</a:t>
          </a:r>
          <a:endParaRPr lang="en-US" sz="1800" kern="1200"/>
        </a:p>
      </dsp:txBody>
      <dsp:txXfrm>
        <a:off x="76430" y="3663453"/>
        <a:ext cx="6110780" cy="1412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4847B-C384-4891-A676-F04DFE40534C}">
      <dsp:nvSpPr>
        <dsp:cNvPr id="0" name=""/>
        <dsp:cNvSpPr/>
      </dsp:nvSpPr>
      <dsp:spPr>
        <a:xfrm>
          <a:off x="0" y="448853"/>
          <a:ext cx="11150600" cy="1831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Les </a:t>
          </a:r>
          <a:r>
            <a:rPr lang="en-US" sz="2600" kern="1200" dirty="0" err="1"/>
            <a:t>conséquences</a:t>
          </a:r>
          <a:r>
            <a:rPr lang="en-US" sz="2600" kern="1200" dirty="0"/>
            <a:t> pour la </a:t>
          </a:r>
          <a:r>
            <a:rPr lang="en-US" sz="2600" kern="1200" dirty="0" err="1"/>
            <a:t>victime</a:t>
          </a:r>
          <a:r>
            <a:rPr lang="en-US" sz="2600" kern="1200" dirty="0"/>
            <a:t> </a:t>
          </a:r>
          <a:r>
            <a:rPr lang="en-US" sz="2600" kern="1200" dirty="0" err="1"/>
            <a:t>sont</a:t>
          </a:r>
          <a:r>
            <a:rPr lang="en-US" sz="2600" kern="1200" dirty="0"/>
            <a:t> </a:t>
          </a:r>
          <a:r>
            <a:rPr lang="en-US" sz="2600" kern="1200" dirty="0" err="1"/>
            <a:t>désastreuses</a:t>
          </a:r>
          <a:r>
            <a:rPr lang="en-US" sz="2600" kern="1200" dirty="0"/>
            <a:t> : </a:t>
          </a:r>
          <a:r>
            <a:rPr lang="en-US" sz="2600" kern="1200" dirty="0" err="1"/>
            <a:t>peur</a:t>
          </a:r>
          <a:r>
            <a:rPr lang="en-US" sz="2600" kern="1200" dirty="0"/>
            <a:t>, </a:t>
          </a:r>
          <a:r>
            <a:rPr lang="en-US" sz="2600" kern="1200" dirty="0" err="1"/>
            <a:t>culpabilité</a:t>
          </a:r>
          <a:r>
            <a:rPr lang="en-US" sz="2600" kern="1200" dirty="0"/>
            <a:t>, </a:t>
          </a:r>
          <a:r>
            <a:rPr lang="en-US" sz="2600" kern="1200" dirty="0" err="1"/>
            <a:t>perte</a:t>
          </a:r>
          <a:r>
            <a:rPr lang="en-US" sz="2600" kern="1200" dirty="0"/>
            <a:t> de </a:t>
          </a:r>
          <a:r>
            <a:rPr lang="en-US" sz="2600" kern="1200" dirty="0" err="1"/>
            <a:t>l’estime</a:t>
          </a:r>
          <a:r>
            <a:rPr lang="en-US" sz="2600" kern="1200" dirty="0"/>
            <a:t> de soi et </a:t>
          </a:r>
          <a:r>
            <a:rPr lang="en-US" sz="2600" kern="1200" dirty="0" err="1"/>
            <a:t>d’autonomie</a:t>
          </a:r>
          <a:r>
            <a:rPr lang="en-US" sz="2600" kern="1200" dirty="0"/>
            <a:t>, </a:t>
          </a:r>
          <a:r>
            <a:rPr lang="en-US" sz="2600" kern="1200" dirty="0" err="1"/>
            <a:t>isolement</a:t>
          </a:r>
          <a:r>
            <a:rPr lang="en-US" sz="2600" kern="1200" dirty="0"/>
            <a:t>, stress.</a:t>
          </a:r>
          <a:br>
            <a:rPr lang="en-US" sz="2600" kern="1200" dirty="0"/>
          </a:br>
          <a:endParaRPr lang="en-US" sz="2600" kern="1200" dirty="0"/>
        </a:p>
      </dsp:txBody>
      <dsp:txXfrm>
        <a:off x="89424" y="538277"/>
        <a:ext cx="10971752" cy="1653006"/>
      </dsp:txXfrm>
    </dsp:sp>
    <dsp:sp modelId="{7820FEF5-5F78-409C-9D25-1007EF5AA621}">
      <dsp:nvSpPr>
        <dsp:cNvPr id="0" name=""/>
        <dsp:cNvSpPr/>
      </dsp:nvSpPr>
      <dsp:spPr>
        <a:xfrm>
          <a:off x="0" y="2355587"/>
          <a:ext cx="11150600" cy="1831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Les formes des violences sont multiples (verbales, physiques, psychologiques, économiques, sexuelles) et peuvent se cumuler. L’absence de blessure physique ne signifie pas l’absence de violence. Les violences psychologiques sont reconnues comme des violences par la loi. Aucune violence n’est justifiable.</a:t>
          </a:r>
        </a:p>
      </dsp:txBody>
      <dsp:txXfrm>
        <a:off x="89424" y="2445011"/>
        <a:ext cx="10971752" cy="1653006"/>
      </dsp:txXfrm>
    </dsp:sp>
    <dsp:sp modelId="{76028EC7-28F7-4FC4-8CF9-4C679E2599CE}">
      <dsp:nvSpPr>
        <dsp:cNvPr id="0" name=""/>
        <dsp:cNvSpPr/>
      </dsp:nvSpPr>
      <dsp:spPr>
        <a:xfrm>
          <a:off x="0" y="4262322"/>
          <a:ext cx="11150600" cy="18318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La </a:t>
          </a:r>
          <a:r>
            <a:rPr lang="en-US" sz="2600" kern="1200" dirty="0" err="1"/>
            <a:t>loi</a:t>
          </a:r>
          <a:r>
            <a:rPr lang="en-US" sz="2600" kern="1200" dirty="0"/>
            <a:t> </a:t>
          </a:r>
          <a:r>
            <a:rPr lang="en-US" sz="2600" kern="1200" dirty="0" err="1"/>
            <a:t>protège</a:t>
          </a:r>
          <a:r>
            <a:rPr lang="en-US" sz="2600" kern="1200" dirty="0"/>
            <a:t> les </a:t>
          </a:r>
          <a:r>
            <a:rPr lang="en-US" sz="2600" kern="1200" dirty="0" err="1"/>
            <a:t>victimes</a:t>
          </a:r>
          <a:r>
            <a:rPr lang="en-US" sz="2600" kern="1200" dirty="0"/>
            <a:t> et </a:t>
          </a:r>
          <a:r>
            <a:rPr lang="en-US" sz="2600" kern="1200" dirty="0" err="1"/>
            <a:t>organise</a:t>
          </a:r>
          <a:r>
            <a:rPr lang="en-US" sz="2600" kern="1200" dirty="0"/>
            <a:t> pour </a:t>
          </a:r>
          <a:r>
            <a:rPr lang="en-US" sz="2600" kern="1200" dirty="0" err="1"/>
            <a:t>elles</a:t>
          </a:r>
          <a:r>
            <a:rPr lang="en-US" sz="2600" kern="1200" dirty="0"/>
            <a:t> </a:t>
          </a:r>
          <a:r>
            <a:rPr lang="en-US" sz="2600" kern="1200" dirty="0" err="1"/>
            <a:t>une</a:t>
          </a:r>
          <a:r>
            <a:rPr lang="en-US" sz="2600" kern="1200" dirty="0"/>
            <a:t> </a:t>
          </a:r>
          <a:r>
            <a:rPr lang="en-US" sz="2600" kern="1200" dirty="0" err="1"/>
            <a:t>écoute</a:t>
          </a:r>
          <a:r>
            <a:rPr lang="en-US" sz="2600" kern="1200" dirty="0"/>
            <a:t>, </a:t>
          </a:r>
          <a:r>
            <a:rPr lang="en-US" sz="2600" kern="1200" dirty="0" err="1"/>
            <a:t>une</a:t>
          </a:r>
          <a:r>
            <a:rPr lang="en-US" sz="2600" kern="1200" dirty="0"/>
            <a:t> orientation et un </a:t>
          </a:r>
          <a:r>
            <a:rPr lang="en-US" sz="2600" kern="1200" dirty="0" err="1"/>
            <a:t>accompagnement</a:t>
          </a:r>
          <a:r>
            <a:rPr lang="en-US" sz="2600" kern="1200" dirty="0"/>
            <a:t>. Elle </a:t>
          </a:r>
          <a:r>
            <a:rPr lang="en-US" sz="2600" kern="1200" dirty="0" err="1"/>
            <a:t>prévoit</a:t>
          </a:r>
          <a:r>
            <a:rPr lang="en-US" sz="2600" kern="1200" dirty="0"/>
            <a:t> des sanctions, un </a:t>
          </a:r>
          <a:r>
            <a:rPr lang="en-US" sz="2600" kern="1200" dirty="0" err="1"/>
            <a:t>suivi</a:t>
          </a:r>
          <a:r>
            <a:rPr lang="en-US" sz="2600" kern="1200" dirty="0"/>
            <a:t> et/</a:t>
          </a:r>
          <a:r>
            <a:rPr lang="en-US" sz="2600" kern="1200" dirty="0" err="1"/>
            <a:t>ou</a:t>
          </a:r>
          <a:r>
            <a:rPr lang="en-US" sz="2600" kern="1200" dirty="0"/>
            <a:t> </a:t>
          </a:r>
          <a:r>
            <a:rPr lang="en-US" sz="2600" kern="1200" dirty="0" err="1"/>
            <a:t>une</a:t>
          </a:r>
          <a:r>
            <a:rPr lang="en-US" sz="2600" kern="1200" dirty="0"/>
            <a:t> </a:t>
          </a:r>
          <a:r>
            <a:rPr lang="en-US" sz="2600" kern="1200" dirty="0" err="1"/>
            <a:t>prise</a:t>
          </a:r>
          <a:r>
            <a:rPr lang="en-US" sz="2600" kern="1200" dirty="0"/>
            <a:t> </a:t>
          </a:r>
          <a:r>
            <a:rPr lang="en-US" sz="2600" kern="1200" dirty="0" err="1"/>
            <a:t>en</a:t>
          </a:r>
          <a:r>
            <a:rPr lang="en-US" sz="2600" kern="1200" dirty="0"/>
            <a:t> charge pour les auteurs de violences.</a:t>
          </a:r>
        </a:p>
      </dsp:txBody>
      <dsp:txXfrm>
        <a:off x="89424" y="4351746"/>
        <a:ext cx="10971752" cy="1653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22F19-794E-425D-8132-E91902F6BE16}">
      <dsp:nvSpPr>
        <dsp:cNvPr id="0" name=""/>
        <dsp:cNvSpPr/>
      </dsp:nvSpPr>
      <dsp:spPr>
        <a:xfrm>
          <a:off x="0" y="469849"/>
          <a:ext cx="6666833" cy="221247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b="1" kern="1200"/>
            <a:t>Tout acte sexuel commis avec violence, contrainte, menace ou surprise est interdit et sanctionnée pénalement.</a:t>
          </a:r>
          <a:r>
            <a:rPr lang="fr-FR" sz="3100" kern="1200"/>
            <a:t> </a:t>
          </a:r>
          <a:endParaRPr lang="en-US" sz="3100" kern="1200"/>
        </a:p>
      </dsp:txBody>
      <dsp:txXfrm>
        <a:off x="108004" y="577853"/>
        <a:ext cx="6450825" cy="1996462"/>
      </dsp:txXfrm>
    </dsp:sp>
    <dsp:sp modelId="{4032D359-CDC1-435C-98C1-C19353F25780}">
      <dsp:nvSpPr>
        <dsp:cNvPr id="0" name=""/>
        <dsp:cNvSpPr/>
      </dsp:nvSpPr>
      <dsp:spPr>
        <a:xfrm>
          <a:off x="0" y="2771599"/>
          <a:ext cx="6666833" cy="221247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fr-FR" sz="3100" kern="1200"/>
            <a:t>Les peines encourues et les délais de prescription varient selon la nature des faits, l’âge de la victime et les éventuelles circonstances aggravantes.</a:t>
          </a:r>
          <a:endParaRPr lang="en-US" sz="3100" kern="1200"/>
        </a:p>
      </dsp:txBody>
      <dsp:txXfrm>
        <a:off x="108004" y="2879603"/>
        <a:ext cx="6450825" cy="1996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FF79C6-8079-9733-F50D-F784C80C31E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271DE15-F3D3-E5AF-FB37-23DFF24EF6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134D9E-1FD8-5C52-8C51-11C472F081EF}"/>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5" name="Espace réservé du pied de page 4">
            <a:extLst>
              <a:ext uri="{FF2B5EF4-FFF2-40B4-BE49-F238E27FC236}">
                <a16:creationId xmlns:a16="http://schemas.microsoft.com/office/drawing/2014/main" id="{F9C5B532-081D-7DEB-0DD8-8B7BFD4AB8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FF4674-4B98-546D-90EC-EED9118CFFD0}"/>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25461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14485C-E1C4-5380-11BC-9F02A9EC115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B8D6CEA-6FB9-6AF4-919B-CE5C51476D1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E771D3-CB37-3B50-B264-5FCDABDE275D}"/>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5" name="Espace réservé du pied de page 4">
            <a:extLst>
              <a:ext uri="{FF2B5EF4-FFF2-40B4-BE49-F238E27FC236}">
                <a16:creationId xmlns:a16="http://schemas.microsoft.com/office/drawing/2014/main" id="{5A93BF5A-331A-AB4C-7D3D-0FC49488DA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F66EF4-392B-2C13-18FC-77DBEE73F2E4}"/>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39479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6F78E4-0F12-54B4-137F-813B4A9133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A3C904-13CE-0A20-0AE9-AB72677F05F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4C4CEB-0FA0-D78F-D6ED-0D700C17F75C}"/>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5" name="Espace réservé du pied de page 4">
            <a:extLst>
              <a:ext uri="{FF2B5EF4-FFF2-40B4-BE49-F238E27FC236}">
                <a16:creationId xmlns:a16="http://schemas.microsoft.com/office/drawing/2014/main" id="{AFC81829-7D46-4866-C31F-0247F951DD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FA29F9-DDE9-74E3-8828-EECEF5D2EB7A}"/>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224834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173DB-6FF5-E411-5F06-BE59988F696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F3040AE-DC34-C67D-C3F8-C0B382C753C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7A5456-167E-72E9-1920-E59B8A92099C}"/>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5" name="Espace réservé du pied de page 4">
            <a:extLst>
              <a:ext uri="{FF2B5EF4-FFF2-40B4-BE49-F238E27FC236}">
                <a16:creationId xmlns:a16="http://schemas.microsoft.com/office/drawing/2014/main" id="{DBA91FB5-991F-13CA-ABE0-BDD1DC06C5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0252AF-95AA-2442-4D62-8ED819C716D8}"/>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312920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5A915-09E9-3D04-9683-396351FE14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D58C697-A823-EBA8-5E66-5935C00017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308653C-0761-6361-69C6-245036CF8DC8}"/>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5" name="Espace réservé du pied de page 4">
            <a:extLst>
              <a:ext uri="{FF2B5EF4-FFF2-40B4-BE49-F238E27FC236}">
                <a16:creationId xmlns:a16="http://schemas.microsoft.com/office/drawing/2014/main" id="{23131B5C-718E-325E-DEBE-5ABD193B6D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41460D-5CB6-89A1-EEC3-34DF04385EB0}"/>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228731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65DD2-437B-6009-DC50-C540DF3ED7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CFC325-DD5E-2F18-54CA-37AC7B2EF9A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2A30A36-00B4-5F5F-7672-A40DFEA162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2A94DC0-655B-9B16-7DDD-0F8D019282D4}"/>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6" name="Espace réservé du pied de page 5">
            <a:extLst>
              <a:ext uri="{FF2B5EF4-FFF2-40B4-BE49-F238E27FC236}">
                <a16:creationId xmlns:a16="http://schemas.microsoft.com/office/drawing/2014/main" id="{3F068EDE-C55F-D8AF-7132-A9F683E528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AC98603-857F-B80F-03E4-A0112EBFD3AE}"/>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29036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24369C-879B-386F-A8FA-4316E82803B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2CC39DB-6C1A-3F9F-F385-C534DA5DE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DAA581-479D-894A-A658-E42BD0E6832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EF0817-9961-E86B-4DD4-AB87A53C5A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ED50782-B062-5EE7-791A-873AE327C12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DEE9616-092F-9E38-B0FB-97EEDBDDD0EC}"/>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8" name="Espace réservé du pied de page 7">
            <a:extLst>
              <a:ext uri="{FF2B5EF4-FFF2-40B4-BE49-F238E27FC236}">
                <a16:creationId xmlns:a16="http://schemas.microsoft.com/office/drawing/2014/main" id="{2E6C095C-F998-96F0-5D62-793BFD21345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5C21CA2-AE4C-82FF-6606-4E796BF83808}"/>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82889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806DD-6C17-75F6-C512-141FE568FF3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BEFB85D-A21C-0BD1-CE1C-B1CF13C5988E}"/>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4" name="Espace réservé du pied de page 3">
            <a:extLst>
              <a:ext uri="{FF2B5EF4-FFF2-40B4-BE49-F238E27FC236}">
                <a16:creationId xmlns:a16="http://schemas.microsoft.com/office/drawing/2014/main" id="{9A6DEBAA-4F07-D8EB-323F-CB6AF0539D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AE292AD-28E7-7973-3D5F-21720A01AA99}"/>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130921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D05DDE0-E84C-AC19-D3B6-CF3EE181A808}"/>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3" name="Espace réservé du pied de page 2">
            <a:extLst>
              <a:ext uri="{FF2B5EF4-FFF2-40B4-BE49-F238E27FC236}">
                <a16:creationId xmlns:a16="http://schemas.microsoft.com/office/drawing/2014/main" id="{21FC9799-6195-E8E3-C2FA-E00C6F9834F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F611CEB-4705-99E4-5E0C-6B82F100D920}"/>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4388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363A4D-1A4A-31AC-5A2F-50F61E01BD5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10EA698-F796-51F7-DBEA-D6F206BBB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80A63C9-197D-E4AA-34E9-863D796BE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CDA3E1B-9E67-7841-A5E8-8CA19E2EBCC3}"/>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6" name="Espace réservé du pied de page 5">
            <a:extLst>
              <a:ext uri="{FF2B5EF4-FFF2-40B4-BE49-F238E27FC236}">
                <a16:creationId xmlns:a16="http://schemas.microsoft.com/office/drawing/2014/main" id="{2D1D0D74-8CC6-2749-5795-939F9455588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ADC866-4365-8E80-8E84-1EAB399B75C8}"/>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4294297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73F787-E653-6FC2-93F8-6D16CDECD8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23408DB-A02B-DCA5-5D6A-68520C9DD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D915F7-6FE8-FDD2-9584-BF9882320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9C562A-28F8-06E2-99FB-188F24FCB2FA}"/>
              </a:ext>
            </a:extLst>
          </p:cNvPr>
          <p:cNvSpPr>
            <a:spLocks noGrp="1"/>
          </p:cNvSpPr>
          <p:nvPr>
            <p:ph type="dt" sz="half" idx="10"/>
          </p:nvPr>
        </p:nvSpPr>
        <p:spPr/>
        <p:txBody>
          <a:bodyPr/>
          <a:lstStyle/>
          <a:p>
            <a:fld id="{4BE458D0-6A4D-4A81-BB66-0B4578254F4F}" type="datetimeFigureOut">
              <a:rPr lang="fr-FR" smtClean="0"/>
              <a:t>08/03/2023</a:t>
            </a:fld>
            <a:endParaRPr lang="fr-FR"/>
          </a:p>
        </p:txBody>
      </p:sp>
      <p:sp>
        <p:nvSpPr>
          <p:cNvPr id="6" name="Espace réservé du pied de page 5">
            <a:extLst>
              <a:ext uri="{FF2B5EF4-FFF2-40B4-BE49-F238E27FC236}">
                <a16:creationId xmlns:a16="http://schemas.microsoft.com/office/drawing/2014/main" id="{87310C7E-7C6D-DB20-0D1E-D9494EE257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1F1B71-1D81-5BA5-39CF-A06822472EDB}"/>
              </a:ext>
            </a:extLst>
          </p:cNvPr>
          <p:cNvSpPr>
            <a:spLocks noGrp="1"/>
          </p:cNvSpPr>
          <p:nvPr>
            <p:ph type="sldNum" sz="quarter" idx="12"/>
          </p:nvPr>
        </p:nvSpPr>
        <p:spPr/>
        <p:txBody>
          <a:bodyPr/>
          <a:lstStyle/>
          <a:p>
            <a:fld id="{68F605E8-964F-42EC-9A02-A559B9ECE859}" type="slidenum">
              <a:rPr lang="fr-FR" smtClean="0"/>
              <a:t>‹N°›</a:t>
            </a:fld>
            <a:endParaRPr lang="fr-FR"/>
          </a:p>
        </p:txBody>
      </p:sp>
    </p:spTree>
    <p:extLst>
      <p:ext uri="{BB962C8B-B14F-4D97-AF65-F5344CB8AC3E}">
        <p14:creationId xmlns:p14="http://schemas.microsoft.com/office/powerpoint/2010/main" val="268622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BD0564-4FDA-3E1E-8611-5AB242F8B8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88EA0A-E2A8-CCE5-9EDF-C572CCB6E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43A2E6-D47F-7A3B-A59D-A9D4A125F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458D0-6A4D-4A81-BB66-0B4578254F4F}" type="datetimeFigureOut">
              <a:rPr lang="fr-FR" smtClean="0"/>
              <a:t>08/03/2023</a:t>
            </a:fld>
            <a:endParaRPr lang="fr-FR"/>
          </a:p>
        </p:txBody>
      </p:sp>
      <p:sp>
        <p:nvSpPr>
          <p:cNvPr id="5" name="Espace réservé du pied de page 4">
            <a:extLst>
              <a:ext uri="{FF2B5EF4-FFF2-40B4-BE49-F238E27FC236}">
                <a16:creationId xmlns:a16="http://schemas.microsoft.com/office/drawing/2014/main" id="{07BB558C-1DF8-A312-9619-11DF1DA453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8115BC3-9B89-EDC0-92CB-DB37F2F96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605E8-964F-42EC-9A02-A559B9ECE859}" type="slidenum">
              <a:rPr lang="fr-FR" smtClean="0"/>
              <a:t>‹N°›</a:t>
            </a:fld>
            <a:endParaRPr lang="fr-FR"/>
          </a:p>
        </p:txBody>
      </p:sp>
    </p:spTree>
    <p:extLst>
      <p:ext uri="{BB962C8B-B14F-4D97-AF65-F5344CB8AC3E}">
        <p14:creationId xmlns:p14="http://schemas.microsoft.com/office/powerpoint/2010/main" val="885172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legifrance.gouv.fr/affichCodeArticle.do;jsessionid=8DDB72A16AF93147EEFAAD67A6ECDE07.tplgfr33s_1?idArticle=LEGIARTI000037289570&amp;cidTexte=LEGITEXT000006070719&amp;dateTexte=20180928&amp;categorieLien=id&amp;oldAction=&amp;nbResultRech=" TargetMode="External"/><Relationship Id="rId2" Type="http://schemas.openxmlformats.org/officeDocument/2006/relationships/hyperlink" Target="https://www.legifrance.gouv.fr/affichCode.do;jsessionid=CDB85761E6E819342D069CE735C1D7AB.tplgfr37s_2?idSectionTA=LEGISCTA000006181753&amp;cidTexte=LEGITEXT000006070719&amp;dateTexte=2020042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egifrance.gouv.fr/affichCodeArticle.do?idArticle=LEGIARTI000006417617&amp;cidTexte=LEGITEXT000006070719&amp;dateTexte=2002010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0719&amp;idArticle=LEGIARTI000027809417"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service-public.fr/cmi"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rhonearcalpin-interdepartemental.cidff.info/contact/p-24" TargetMode="External"/><Relationship Id="rId2" Type="http://schemas.openxmlformats.org/officeDocument/2006/relationships/hyperlink" Target="https://arretonslesviolences.gouv.fr/associations-de-lutte-contre-les-violences-sexistes-et-sexuelles/associations" TargetMode="External"/><Relationship Id="rId1" Type="http://schemas.openxmlformats.org/officeDocument/2006/relationships/slideLayout" Target="../slideLayouts/slideLayout7.xml"/><Relationship Id="rId4" Type="http://schemas.openxmlformats.org/officeDocument/2006/relationships/hyperlink" Target="https://arretonslesviolences.gouv.fr/associations-de-lutte-contre-les-violences-sexistes-et-sexuelles#les_associations_nationales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ervice-public.fr/cm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lyon.fr/lieu/mairies/mairie-du-3e-arrondisseme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a:extLst>
              <a:ext uri="{FF2B5EF4-FFF2-40B4-BE49-F238E27FC236}">
                <a16:creationId xmlns:a16="http://schemas.microsoft.com/office/drawing/2014/main" id="{C2F00AFC-CB58-0C7B-FA06-8761742A6D6C}"/>
              </a:ext>
            </a:extLst>
          </p:cNvPr>
          <p:cNvPicPr>
            <a:picLocks noChangeAspect="1"/>
          </p:cNvPicPr>
          <p:nvPr/>
        </p:nvPicPr>
        <p:blipFill rotWithShape="1">
          <a:blip r:embed="rId2"/>
          <a:srcRect r="1111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695A61-6DCB-2CB0-7030-4C0951F12B5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fr-FR" sz="5200" dirty="0">
                <a:solidFill>
                  <a:srgbClr val="FFFFFF"/>
                </a:solidFill>
              </a:rPr>
              <a:t>Les violences sexistes et sexuelles : formes, peines, recours</a:t>
            </a:r>
          </a:p>
        </p:txBody>
      </p:sp>
      <p:sp>
        <p:nvSpPr>
          <p:cNvPr id="3" name="Sous-titre 2">
            <a:extLst>
              <a:ext uri="{FF2B5EF4-FFF2-40B4-BE49-F238E27FC236}">
                <a16:creationId xmlns:a16="http://schemas.microsoft.com/office/drawing/2014/main" id="{BF1C8FA9-BEA2-A680-DC13-46941ADE7D7F}"/>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fr-FR">
                <a:solidFill>
                  <a:srgbClr val="FFFFFF"/>
                </a:solidFill>
              </a:rPr>
              <a:t>MJC CONFLUENCE – 8 MARS 2023</a:t>
            </a:r>
          </a:p>
        </p:txBody>
      </p:sp>
    </p:spTree>
    <p:extLst>
      <p:ext uri="{BB962C8B-B14F-4D97-AF65-F5344CB8AC3E}">
        <p14:creationId xmlns:p14="http://schemas.microsoft.com/office/powerpoint/2010/main" val="800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re 5">
            <a:extLst>
              <a:ext uri="{FF2B5EF4-FFF2-40B4-BE49-F238E27FC236}">
                <a16:creationId xmlns:a16="http://schemas.microsoft.com/office/drawing/2014/main" id="{B9D49189-CE76-0F19-4E08-CAF7A5B2D91C}"/>
              </a:ext>
            </a:extLst>
          </p:cNvPr>
          <p:cNvSpPr>
            <a:spLocks noGrp="1"/>
          </p:cNvSpPr>
          <p:nvPr>
            <p:ph type="title"/>
          </p:nvPr>
        </p:nvSpPr>
        <p:spPr>
          <a:xfrm>
            <a:off x="524741" y="620392"/>
            <a:ext cx="3808268" cy="5504688"/>
          </a:xfrm>
        </p:spPr>
        <p:txBody>
          <a:bodyPr>
            <a:normAutofit/>
          </a:bodyPr>
          <a:lstStyle/>
          <a:p>
            <a:r>
              <a:rPr lang="fr-FR" sz="5100">
                <a:solidFill>
                  <a:schemeClr val="bg1"/>
                </a:solidFill>
              </a:rPr>
              <a:t>3./ LES VIOLENCES CONJUGALES</a:t>
            </a:r>
          </a:p>
        </p:txBody>
      </p:sp>
      <p:graphicFrame>
        <p:nvGraphicFramePr>
          <p:cNvPr id="9" name="Espace réservé du contenu 6">
            <a:extLst>
              <a:ext uri="{FF2B5EF4-FFF2-40B4-BE49-F238E27FC236}">
                <a16:creationId xmlns:a16="http://schemas.microsoft.com/office/drawing/2014/main" id="{79EB189C-28AE-8F2A-E2C5-8A4E1D0D1648}"/>
              </a:ext>
            </a:extLst>
          </p:cNvPr>
          <p:cNvGraphicFramePr>
            <a:graphicFrameLocks noGrp="1"/>
          </p:cNvGraphicFramePr>
          <p:nvPr>
            <p:ph idx="1"/>
            <p:extLst>
              <p:ext uri="{D42A27DB-BD31-4B8C-83A1-F6EECF244321}">
                <p14:modId xmlns:p14="http://schemas.microsoft.com/office/powerpoint/2010/main" val="242667873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92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98B374F-DB65-EC1C-1D30-687CF4E5883B}"/>
              </a:ext>
            </a:extLst>
          </p:cNvPr>
          <p:cNvPicPr>
            <a:picLocks noChangeAspect="1"/>
          </p:cNvPicPr>
          <p:nvPr/>
        </p:nvPicPr>
        <p:blipFill rotWithShape="1">
          <a:blip r:embed="rId2">
            <a:duotone>
              <a:schemeClr val="bg2">
                <a:shade val="45000"/>
                <a:satMod val="135000"/>
              </a:schemeClr>
              <a:prstClr val="white"/>
            </a:duotone>
          </a:blip>
          <a:srcRect/>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ZoneTexte 4">
            <a:extLst>
              <a:ext uri="{FF2B5EF4-FFF2-40B4-BE49-F238E27FC236}">
                <a16:creationId xmlns:a16="http://schemas.microsoft.com/office/drawing/2014/main" id="{AA3F14FB-1FAE-2A4A-CFF4-3A9A6B527DB5}"/>
              </a:ext>
            </a:extLst>
          </p:cNvPr>
          <p:cNvGraphicFramePr/>
          <p:nvPr>
            <p:extLst>
              <p:ext uri="{D42A27DB-BD31-4B8C-83A1-F6EECF244321}">
                <p14:modId xmlns:p14="http://schemas.microsoft.com/office/powerpoint/2010/main" val="1173435839"/>
              </p:ext>
            </p:extLst>
          </p:nvPr>
        </p:nvGraphicFramePr>
        <p:xfrm>
          <a:off x="838200" y="314960"/>
          <a:ext cx="11150600" cy="6543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70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667696B3-E295-722A-050A-18FEB4470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
            <a:ext cx="12192000" cy="6736080"/>
          </a:xfrm>
          <a:prstGeom prst="rect">
            <a:avLst/>
          </a:prstGeom>
        </p:spPr>
      </p:pic>
    </p:spTree>
    <p:extLst>
      <p:ext uri="{BB962C8B-B14F-4D97-AF65-F5344CB8AC3E}">
        <p14:creationId xmlns:p14="http://schemas.microsoft.com/office/powerpoint/2010/main" val="259358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542213-FF47-3FA5-113A-048DF6380377}"/>
              </a:ext>
            </a:extLst>
          </p:cNvPr>
          <p:cNvSpPr>
            <a:spLocks noGrp="1"/>
          </p:cNvSpPr>
          <p:nvPr>
            <p:ph type="title"/>
          </p:nvPr>
        </p:nvSpPr>
        <p:spPr>
          <a:xfrm>
            <a:off x="586478" y="1683756"/>
            <a:ext cx="3115265" cy="2396359"/>
          </a:xfrm>
        </p:spPr>
        <p:txBody>
          <a:bodyPr anchor="b">
            <a:normAutofit/>
          </a:bodyPr>
          <a:lstStyle/>
          <a:p>
            <a:pPr algn="r"/>
            <a:r>
              <a:rPr lang="fr-FR" sz="4000">
                <a:solidFill>
                  <a:srgbClr val="FFFFFF"/>
                </a:solidFill>
              </a:rPr>
              <a:t>4./ LES VIOLENCES SEXUELLES</a:t>
            </a:r>
          </a:p>
        </p:txBody>
      </p:sp>
      <p:graphicFrame>
        <p:nvGraphicFramePr>
          <p:cNvPr id="5" name="Espace réservé du contenu 2">
            <a:extLst>
              <a:ext uri="{FF2B5EF4-FFF2-40B4-BE49-F238E27FC236}">
                <a16:creationId xmlns:a16="http://schemas.microsoft.com/office/drawing/2014/main" id="{31C72BFA-51E2-FC67-7B32-14D2292F7782}"/>
              </a:ext>
            </a:extLst>
          </p:cNvPr>
          <p:cNvGraphicFramePr>
            <a:graphicFrameLocks noGrp="1"/>
          </p:cNvGraphicFramePr>
          <p:nvPr>
            <p:ph idx="1"/>
            <p:extLst>
              <p:ext uri="{D42A27DB-BD31-4B8C-83A1-F6EECF244321}">
                <p14:modId xmlns:p14="http://schemas.microsoft.com/office/powerpoint/2010/main" val="20665975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22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ZoneTexte 4">
            <a:extLst>
              <a:ext uri="{FF2B5EF4-FFF2-40B4-BE49-F238E27FC236}">
                <a16:creationId xmlns:a16="http://schemas.microsoft.com/office/drawing/2014/main" id="{634D45E8-42B4-31A7-4641-DCF600E70782}"/>
              </a:ext>
            </a:extLst>
          </p:cNvPr>
          <p:cNvGraphicFramePr/>
          <p:nvPr>
            <p:extLst>
              <p:ext uri="{D42A27DB-BD31-4B8C-83A1-F6EECF244321}">
                <p14:modId xmlns:p14="http://schemas.microsoft.com/office/powerpoint/2010/main" val="1475340992"/>
              </p:ext>
            </p:extLst>
          </p:nvPr>
        </p:nvGraphicFramePr>
        <p:xfrm>
          <a:off x="201684" y="0"/>
          <a:ext cx="11990316" cy="678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22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9C3E77D-5D73-69BA-D73A-7BA0E990D6B0}"/>
              </a:ext>
            </a:extLst>
          </p:cNvPr>
          <p:cNvSpPr txBox="1"/>
          <p:nvPr/>
        </p:nvSpPr>
        <p:spPr>
          <a:xfrm>
            <a:off x="50800" y="244912"/>
            <a:ext cx="12090400" cy="6186309"/>
          </a:xfrm>
          <a:prstGeom prst="rect">
            <a:avLst/>
          </a:prstGeom>
          <a:noFill/>
        </p:spPr>
        <p:txBody>
          <a:bodyPr wrap="square">
            <a:spAutoFit/>
          </a:bodyPr>
          <a:lstStyle/>
          <a:p>
            <a:r>
              <a:rPr lang="fr-FR" dirty="0"/>
              <a:t>Le </a:t>
            </a:r>
            <a:r>
              <a:rPr lang="fr-FR" b="1" dirty="0"/>
              <a:t>viol</a:t>
            </a:r>
            <a:r>
              <a:rPr lang="fr-FR" dirty="0"/>
              <a:t> est un </a:t>
            </a:r>
            <a:r>
              <a:rPr lang="fr-FR" b="1" dirty="0">
                <a:solidFill>
                  <a:srgbClr val="FF0000"/>
                </a:solidFill>
              </a:rPr>
              <a:t>crime</a:t>
            </a:r>
            <a:r>
              <a:rPr lang="fr-FR" dirty="0">
                <a:solidFill>
                  <a:srgbClr val="FF0000"/>
                </a:solidFill>
              </a:rPr>
              <a:t> </a:t>
            </a:r>
            <a:r>
              <a:rPr lang="fr-FR" dirty="0"/>
              <a:t>(</a:t>
            </a:r>
            <a:r>
              <a:rPr lang="fr-FR" dirty="0">
                <a:hlinkClick r:id="rId2"/>
              </a:rPr>
              <a:t>article 222-23 à 222-26 du code pénal</a:t>
            </a:r>
            <a:r>
              <a:rPr lang="fr-FR" dirty="0"/>
              <a:t>).</a:t>
            </a:r>
          </a:p>
          <a:p>
            <a:endParaRPr lang="fr-FR" dirty="0"/>
          </a:p>
          <a:p>
            <a:r>
              <a:rPr lang="fr-FR" dirty="0"/>
              <a:t>Il est défini par le code pénal comme « Tout acte de pénétration sexuelle, de quelque nature qu’il soit, commis sur la personne d’autrui ou sur la personne de l’auteur par violence, contrainte, menace ou surprise. » Tout acte de pénétration sexuelle est visé : buccale, vaginale, anale, par le sexe, par le doigt, par un objet.</a:t>
            </a:r>
          </a:p>
          <a:p>
            <a:endParaRPr lang="fr-FR" dirty="0"/>
          </a:p>
          <a:p>
            <a:r>
              <a:rPr lang="fr-FR" dirty="0"/>
              <a:t>La peine encourue est de </a:t>
            </a:r>
            <a:r>
              <a:rPr lang="fr-FR" b="1" dirty="0">
                <a:solidFill>
                  <a:srgbClr val="FF0000"/>
                </a:solidFill>
              </a:rPr>
              <a:t>15 ans de réclusion criminelle. </a:t>
            </a:r>
          </a:p>
          <a:p>
            <a:endParaRPr lang="fr-FR" dirty="0"/>
          </a:p>
          <a:p>
            <a:r>
              <a:rPr lang="fr-FR" dirty="0"/>
              <a:t>Elle est de </a:t>
            </a:r>
            <a:r>
              <a:rPr lang="fr-FR" b="1" dirty="0">
                <a:solidFill>
                  <a:srgbClr val="FF0000"/>
                </a:solidFill>
              </a:rPr>
              <a:t>20 ans de réclusion criminelle </a:t>
            </a:r>
            <a:r>
              <a:rPr lang="fr-FR" u="sng" dirty="0">
                <a:solidFill>
                  <a:srgbClr val="FF0000"/>
                </a:solidFill>
              </a:rPr>
              <a:t>si le viol est commis avec une ou plusieurs </a:t>
            </a:r>
            <a:r>
              <a:rPr lang="fr-FR" u="sng" dirty="0">
                <a:solidFill>
                  <a:srgbClr val="FF0000"/>
                </a:solidFill>
                <a:hlinkClick r:id="rId3">
                  <a:extLst>
                    <a:ext uri="{A12FA001-AC4F-418D-AE19-62706E023703}">
                      <ahyp:hlinkClr xmlns:ahyp="http://schemas.microsoft.com/office/drawing/2018/hyperlinkcolor" val="tx"/>
                    </a:ext>
                  </a:extLst>
                </a:hlinkClick>
              </a:rPr>
              <a:t>circonstances aggravantes</a:t>
            </a:r>
            <a:r>
              <a:rPr lang="fr-FR" u="sng" dirty="0">
                <a:solidFill>
                  <a:srgbClr val="FF0000"/>
                </a:solidFill>
              </a:rPr>
              <a:t> </a:t>
            </a:r>
            <a:r>
              <a:rPr lang="fr-FR" dirty="0"/>
              <a:t>notamment s’il est commis :</a:t>
            </a:r>
          </a:p>
          <a:p>
            <a:pPr>
              <a:buFont typeface="Arial" panose="020B0604020202020204" pitchFamily="34" charset="0"/>
              <a:buChar char="•"/>
            </a:pPr>
            <a:r>
              <a:rPr lang="fr-FR" dirty="0"/>
              <a:t>sur une personne âgée de moins de 15 ans au moment des faits ;</a:t>
            </a:r>
          </a:p>
          <a:p>
            <a:pPr>
              <a:buFont typeface="Arial" panose="020B0604020202020204" pitchFamily="34" charset="0"/>
              <a:buChar char="•"/>
            </a:pPr>
            <a:r>
              <a:rPr lang="fr-FR" dirty="0"/>
              <a:t>par le conjoint, le concubin ou le partenaire lié à la victime par un Pacs ou ex- conjoint, ex-concubin ou ex-pacsé, y compris lorsqu’ils ne cohabitent pas ;</a:t>
            </a:r>
          </a:p>
          <a:p>
            <a:pPr>
              <a:buFont typeface="Arial" panose="020B0604020202020204" pitchFamily="34" charset="0"/>
              <a:buChar char="•"/>
            </a:pPr>
            <a:r>
              <a:rPr lang="fr-FR" dirty="0"/>
              <a:t>sur une victime mise en contact avec l’auteur des faits par Internet ;</a:t>
            </a:r>
          </a:p>
          <a:p>
            <a:pPr>
              <a:buFont typeface="Arial" panose="020B0604020202020204" pitchFamily="34" charset="0"/>
              <a:buChar char="•"/>
            </a:pPr>
            <a:r>
              <a:rPr lang="fr-FR" dirty="0"/>
              <a:t>en présence d'un mineur qui a assisté aux faits ;</a:t>
            </a:r>
          </a:p>
          <a:p>
            <a:pPr>
              <a:buFont typeface="Arial" panose="020B0604020202020204" pitchFamily="34" charset="0"/>
              <a:buChar char="•"/>
            </a:pPr>
            <a:r>
              <a:rPr lang="fr-FR" dirty="0"/>
              <a:t>sur une personne particulièrement vulnérable (personne infirme, malade,  enceinte) ou dépendante du fait de la précarité de sa situation économique ou  sociale ;</a:t>
            </a:r>
          </a:p>
          <a:p>
            <a:pPr>
              <a:buFont typeface="Arial" panose="020B0604020202020204" pitchFamily="34" charset="0"/>
              <a:buChar char="•"/>
            </a:pPr>
            <a:r>
              <a:rPr lang="fr-FR" dirty="0"/>
              <a:t>sous l’emprise de l’alcool ou de produits stupéfiants ou avec l’usage ou la  menace d’une arme ou encore par plusieurs personnes (auteur ou complice) ;</a:t>
            </a:r>
          </a:p>
          <a:p>
            <a:pPr>
              <a:buFont typeface="Arial" panose="020B0604020202020204" pitchFamily="34" charset="0"/>
              <a:buChar char="•"/>
            </a:pPr>
            <a:r>
              <a:rPr lang="fr-FR" dirty="0"/>
              <a:t>alors qu’une substance a été administrée à la victime, à son insu, afin d’altérer  son discernement ou le contrôle de ses actes ;</a:t>
            </a:r>
          </a:p>
          <a:p>
            <a:pPr>
              <a:buFont typeface="Arial" panose="020B0604020202020204" pitchFamily="34" charset="0"/>
              <a:buChar char="•"/>
            </a:pPr>
            <a:r>
              <a:rPr lang="fr-FR" dirty="0"/>
              <a:t>dans l’exercice de cette activité, sur une personne qui se livre à la prostitution, y  compris de façon occasionnelle ;</a:t>
            </a:r>
          </a:p>
          <a:p>
            <a:pPr>
              <a:buFont typeface="Arial" panose="020B0604020202020204" pitchFamily="34" charset="0"/>
              <a:buChar char="•"/>
            </a:pPr>
            <a:r>
              <a:rPr lang="fr-FR" dirty="0"/>
              <a:t>par une personne ayant une autorité de droit ou de fait sur la victime ou qui abuse de l’autorité que lui confèrent ses fonctions.</a:t>
            </a:r>
          </a:p>
        </p:txBody>
      </p:sp>
    </p:spTree>
    <p:extLst>
      <p:ext uri="{BB962C8B-B14F-4D97-AF65-F5344CB8AC3E}">
        <p14:creationId xmlns:p14="http://schemas.microsoft.com/office/powerpoint/2010/main" val="416850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66AB859-5A89-B558-CAAB-49ECAE0AD443}"/>
              </a:ext>
            </a:extLst>
          </p:cNvPr>
          <p:cNvSpPr txBox="1"/>
          <p:nvPr/>
        </p:nvSpPr>
        <p:spPr>
          <a:xfrm>
            <a:off x="751840" y="1859340"/>
            <a:ext cx="11074400" cy="3139321"/>
          </a:xfrm>
          <a:prstGeom prst="rect">
            <a:avLst/>
          </a:prstGeom>
          <a:noFill/>
        </p:spPr>
        <p:txBody>
          <a:bodyPr wrap="square">
            <a:spAutoFit/>
          </a:bodyPr>
          <a:lstStyle/>
          <a:p>
            <a:r>
              <a:rPr lang="fr-FR" dirty="0"/>
              <a:t>La juridiction compétente est la </a:t>
            </a:r>
            <a:r>
              <a:rPr lang="fr-FR" b="1" dirty="0"/>
              <a:t>cour d’assises</a:t>
            </a:r>
            <a:r>
              <a:rPr lang="fr-FR" dirty="0"/>
              <a:t>. La victime peut demander le huis clos.</a:t>
            </a:r>
          </a:p>
          <a:p>
            <a:endParaRPr lang="fr-FR" dirty="0"/>
          </a:p>
          <a:p>
            <a:r>
              <a:rPr lang="fr-FR" dirty="0"/>
              <a:t>Le délai de prescription, c’est-à-dire le temps dont dispose la victime pour déposer plainte, varie selon l’âge de la victime au moment des faits :</a:t>
            </a:r>
          </a:p>
          <a:p>
            <a:endParaRPr lang="fr-FR" dirty="0"/>
          </a:p>
          <a:p>
            <a:pPr lvl="1">
              <a:buFont typeface="Arial" panose="020B0604020202020204" pitchFamily="34" charset="0"/>
              <a:buChar char="•"/>
            </a:pPr>
            <a:r>
              <a:rPr lang="fr-FR" dirty="0"/>
              <a:t>Lorsque la victime est</a:t>
            </a:r>
            <a:r>
              <a:rPr lang="fr-FR" b="1" dirty="0"/>
              <a:t> majeure au moment des faits</a:t>
            </a:r>
            <a:r>
              <a:rPr lang="fr-FR" dirty="0"/>
              <a:t>, elle peut déposer plainte dans un délai de </a:t>
            </a:r>
            <a:r>
              <a:rPr lang="fr-FR" b="1" dirty="0"/>
              <a:t>20 ans</a:t>
            </a:r>
            <a:r>
              <a:rPr lang="fr-FR" dirty="0"/>
              <a:t> après le viol.</a:t>
            </a:r>
          </a:p>
          <a:p>
            <a:pPr lvl="1">
              <a:buFont typeface="Arial" panose="020B0604020202020204" pitchFamily="34" charset="0"/>
              <a:buChar char="•"/>
            </a:pPr>
            <a:r>
              <a:rPr lang="fr-FR" dirty="0"/>
              <a:t>Lorsque la victime est </a:t>
            </a:r>
            <a:r>
              <a:rPr lang="fr-FR" b="1" dirty="0"/>
              <a:t>mineure au moment des faits</a:t>
            </a:r>
            <a:r>
              <a:rPr lang="fr-FR" dirty="0"/>
              <a:t>, ce délai est porté à </a:t>
            </a:r>
            <a:r>
              <a:rPr lang="fr-FR" b="1" dirty="0"/>
              <a:t>30 ans</a:t>
            </a:r>
            <a:r>
              <a:rPr lang="fr-FR" dirty="0"/>
              <a:t> à partir de sa majorité, ce qui signifie que la  victime peut déposer plainte jusqu’à ses 48 ans.</a:t>
            </a:r>
          </a:p>
          <a:p>
            <a:pPr lvl="1"/>
            <a:endParaRPr lang="fr-FR" dirty="0"/>
          </a:p>
          <a:p>
            <a:r>
              <a:rPr lang="fr-FR" dirty="0"/>
              <a:t>Au-delà de ce délai, les faits sont prescrits.</a:t>
            </a:r>
          </a:p>
        </p:txBody>
      </p:sp>
    </p:spTree>
    <p:extLst>
      <p:ext uri="{BB962C8B-B14F-4D97-AF65-F5344CB8AC3E}">
        <p14:creationId xmlns:p14="http://schemas.microsoft.com/office/powerpoint/2010/main" val="202338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2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1268641-3444-AC50-2815-8FAE9ED36ECE}"/>
              </a:ext>
            </a:extLst>
          </p:cNvPr>
          <p:cNvSpPr>
            <a:spLocks noGrp="1"/>
          </p:cNvSpPr>
          <p:nvPr>
            <p:ph type="title"/>
          </p:nvPr>
        </p:nvSpPr>
        <p:spPr>
          <a:xfrm>
            <a:off x="934872" y="982272"/>
            <a:ext cx="3388419" cy="4560970"/>
          </a:xfrm>
        </p:spPr>
        <p:txBody>
          <a:bodyPr>
            <a:normAutofit/>
          </a:bodyPr>
          <a:lstStyle/>
          <a:p>
            <a:r>
              <a:rPr lang="fr-FR" sz="4000">
                <a:solidFill>
                  <a:srgbClr val="FFFFFF"/>
                </a:solidFill>
              </a:rPr>
              <a:t>5./ Mutilations</a:t>
            </a:r>
          </a:p>
        </p:txBody>
      </p:sp>
      <p:sp>
        <p:nvSpPr>
          <p:cNvPr id="25"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Espace réservé du contenu 2">
            <a:extLst>
              <a:ext uri="{FF2B5EF4-FFF2-40B4-BE49-F238E27FC236}">
                <a16:creationId xmlns:a16="http://schemas.microsoft.com/office/drawing/2014/main" id="{D8FBD808-D340-A24E-BC45-4D60B87C7186}"/>
              </a:ext>
            </a:extLst>
          </p:cNvPr>
          <p:cNvSpPr>
            <a:spLocks noGrp="1"/>
          </p:cNvSpPr>
          <p:nvPr>
            <p:ph idx="1"/>
          </p:nvPr>
        </p:nvSpPr>
        <p:spPr>
          <a:xfrm>
            <a:off x="5221862" y="1719618"/>
            <a:ext cx="5948831" cy="4334629"/>
          </a:xfrm>
        </p:spPr>
        <p:txBody>
          <a:bodyPr anchor="ctr">
            <a:normAutofit/>
          </a:bodyPr>
          <a:lstStyle/>
          <a:p>
            <a:pPr marL="0" indent="0">
              <a:buNone/>
            </a:pPr>
            <a:r>
              <a:rPr lang="fr-FR" sz="2400">
                <a:solidFill>
                  <a:srgbClr val="FEFFFF"/>
                </a:solidFill>
              </a:rPr>
              <a:t>Les mutilations sexuelles féminines désignent toutes les interventions aboutissant à une ablation partielle ou totale des organes génitaux externes de la femme et/ou toute autre mutilation des organes génitaux féminins pratiqués à des fins non thérapeutiques (OMS).</a:t>
            </a:r>
          </a:p>
          <a:p>
            <a:pPr marL="0" indent="0">
              <a:buNone/>
            </a:pPr>
            <a:br>
              <a:rPr lang="fr-FR" sz="2400">
                <a:solidFill>
                  <a:srgbClr val="FEFFFF"/>
                </a:solidFill>
              </a:rPr>
            </a:br>
            <a:r>
              <a:rPr lang="fr-FR" sz="2400">
                <a:solidFill>
                  <a:srgbClr val="FEFFFF"/>
                </a:solidFill>
              </a:rPr>
              <a:t>Elles ont des conséquences non seulement immédiates mais aussi durables sur la santé des femmes (notamment lors de l’accouchement) et sur le plaisir sexuel.</a:t>
            </a:r>
          </a:p>
        </p:txBody>
      </p:sp>
    </p:spTree>
    <p:extLst>
      <p:ext uri="{BB962C8B-B14F-4D97-AF65-F5344CB8AC3E}">
        <p14:creationId xmlns:p14="http://schemas.microsoft.com/office/powerpoint/2010/main" val="184930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6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EC0F92A9-2408-C079-98A9-BDFF40121171}"/>
              </a:ext>
            </a:extLst>
          </p:cNvPr>
          <p:cNvSpPr>
            <a:spLocks noGrp="1"/>
          </p:cNvSpPr>
          <p:nvPr>
            <p:ph type="title"/>
          </p:nvPr>
        </p:nvSpPr>
        <p:spPr>
          <a:xfrm>
            <a:off x="1098468" y="885651"/>
            <a:ext cx="3229803" cy="4624603"/>
          </a:xfrm>
        </p:spPr>
        <p:txBody>
          <a:bodyPr>
            <a:normAutofit/>
          </a:bodyPr>
          <a:lstStyle/>
          <a:p>
            <a:r>
              <a:rPr lang="fr-FR" dirty="0">
                <a:solidFill>
                  <a:srgbClr val="FFFFFF"/>
                </a:solidFill>
              </a:rPr>
              <a:t>Les peines</a:t>
            </a:r>
          </a:p>
        </p:txBody>
      </p:sp>
      <p:sp>
        <p:nvSpPr>
          <p:cNvPr id="3" name="Espace réservé du contenu 2">
            <a:extLst>
              <a:ext uri="{FF2B5EF4-FFF2-40B4-BE49-F238E27FC236}">
                <a16:creationId xmlns:a16="http://schemas.microsoft.com/office/drawing/2014/main" id="{FF4D37D7-9BEA-F050-334E-EECB419E2A2E}"/>
              </a:ext>
            </a:extLst>
          </p:cNvPr>
          <p:cNvSpPr>
            <a:spLocks noGrp="1"/>
          </p:cNvSpPr>
          <p:nvPr>
            <p:ph idx="1"/>
          </p:nvPr>
        </p:nvSpPr>
        <p:spPr>
          <a:xfrm>
            <a:off x="4978708" y="1"/>
            <a:ext cx="7210244" cy="6756400"/>
          </a:xfrm>
        </p:spPr>
        <p:txBody>
          <a:bodyPr anchor="ctr">
            <a:normAutofit/>
          </a:bodyPr>
          <a:lstStyle/>
          <a:p>
            <a:pPr marL="0" indent="0">
              <a:buNone/>
            </a:pPr>
            <a:r>
              <a:rPr lang="fr-FR" sz="1700" dirty="0"/>
              <a:t>En France, la loi protège tous les enfants qui vivent sur son territoire, quelle que soit leur nationalité.</a:t>
            </a:r>
          </a:p>
          <a:p>
            <a:pPr marL="0" indent="0">
              <a:buNone/>
            </a:pPr>
            <a:br>
              <a:rPr lang="fr-FR" sz="1700" dirty="0"/>
            </a:br>
            <a:r>
              <a:rPr lang="fr-FR" sz="1700" dirty="0"/>
              <a:t>La loi française s’applique à l’acte commis à l’étranger si la victime est française ou si elle est étrangère et réside habituellement en France.</a:t>
            </a:r>
          </a:p>
          <a:p>
            <a:pPr marL="0" indent="0">
              <a:buNone/>
            </a:pPr>
            <a:endParaRPr lang="fr-FR" sz="1700" dirty="0"/>
          </a:p>
          <a:p>
            <a:pPr marL="0" indent="0">
              <a:buNone/>
            </a:pPr>
            <a:r>
              <a:rPr lang="fr-FR" sz="1700" b="1" dirty="0"/>
              <a:t>L’auteur d’une mutilation et le responsable de l’enfant mutilé peuvent être poursuivis </a:t>
            </a:r>
            <a:r>
              <a:rPr lang="fr-FR" sz="1700" dirty="0"/>
              <a:t>pour des violences ayant entraîné une mutilation ou une infirmité permanente qui sont punies de </a:t>
            </a:r>
            <a:r>
              <a:rPr lang="fr-FR" sz="1700" b="1" dirty="0">
                <a:solidFill>
                  <a:srgbClr val="FF0000"/>
                </a:solidFill>
              </a:rPr>
              <a:t>10 ans d’emprisonnement et de 150 000 € d’amende (</a:t>
            </a:r>
            <a:r>
              <a:rPr lang="fr-FR" sz="1700" b="1" dirty="0">
                <a:solidFill>
                  <a:srgbClr val="FF0000"/>
                </a:solidFill>
                <a:hlinkClick r:id="rId2">
                  <a:extLst>
                    <a:ext uri="{A12FA001-AC4F-418D-AE19-62706E023703}">
                      <ahyp:hlinkClr xmlns:ahyp="http://schemas.microsoft.com/office/drawing/2018/hyperlinkcolor" val="tx"/>
                    </a:ext>
                  </a:extLst>
                </a:hlinkClick>
              </a:rPr>
              <a:t>Article 222-9 du code pénal</a:t>
            </a:r>
            <a:r>
              <a:rPr lang="fr-FR" sz="1700" b="1" dirty="0">
                <a:solidFill>
                  <a:srgbClr val="FF0000"/>
                </a:solidFill>
              </a:rPr>
              <a:t>). </a:t>
            </a:r>
          </a:p>
          <a:p>
            <a:pPr marL="0" indent="0">
              <a:buNone/>
            </a:pPr>
            <a:r>
              <a:rPr lang="fr-FR" sz="1700" dirty="0"/>
              <a:t>Les </a:t>
            </a:r>
            <a:r>
              <a:rPr lang="fr-FR" sz="1700" b="1" dirty="0"/>
              <a:t>peines sont aggravées </a:t>
            </a:r>
            <a:r>
              <a:rPr lang="fr-FR" sz="1700" dirty="0"/>
              <a:t>notamment si la mutilation est commise sur un mineur de moins de 15 ans, si l’auteur est un ascendant ou parent légitime, naturel ou adoptif ou par toute personne ayant autorité sur le mineur.</a:t>
            </a:r>
          </a:p>
          <a:p>
            <a:endParaRPr lang="fr-FR" sz="1700" dirty="0"/>
          </a:p>
        </p:txBody>
      </p:sp>
    </p:spTree>
    <p:extLst>
      <p:ext uri="{BB962C8B-B14F-4D97-AF65-F5344CB8AC3E}">
        <p14:creationId xmlns:p14="http://schemas.microsoft.com/office/powerpoint/2010/main" val="259793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F787217D-DC50-31EE-13D4-44497C724806}"/>
              </a:ext>
            </a:extLst>
          </p:cNvPr>
          <p:cNvSpPr txBox="1"/>
          <p:nvPr/>
        </p:nvSpPr>
        <p:spPr>
          <a:xfrm>
            <a:off x="4037827" y="649480"/>
            <a:ext cx="8042414" cy="5546047"/>
          </a:xfrm>
          <a:prstGeom prst="rect">
            <a:avLst/>
          </a:prstGeom>
        </p:spPr>
        <p:txBody>
          <a:bodyPr vert="horz" lIns="91440" tIns="45720" rIns="91440" bIns="45720" rtlCol="0" anchor="ctr">
            <a:noAutofit/>
          </a:bodyPr>
          <a:lstStyle/>
          <a:p>
            <a:pPr>
              <a:lnSpc>
                <a:spcPct val="90000"/>
              </a:lnSpc>
              <a:spcAft>
                <a:spcPts val="600"/>
              </a:spcAft>
            </a:pPr>
            <a:r>
              <a:rPr lang="en-US" sz="2000" dirty="0"/>
              <a:t>Le code </a:t>
            </a:r>
            <a:r>
              <a:rPr lang="en-US" sz="2000" dirty="0" err="1"/>
              <a:t>pénal</a:t>
            </a:r>
            <a:r>
              <a:rPr lang="en-US" sz="2000" dirty="0"/>
              <a:t> </a:t>
            </a:r>
            <a:r>
              <a:rPr lang="en-US" sz="2000" dirty="0" err="1"/>
              <a:t>punit</a:t>
            </a:r>
            <a:r>
              <a:rPr lang="en-US" sz="2000" dirty="0"/>
              <a:t> (</a:t>
            </a:r>
            <a:r>
              <a:rPr lang="en-US" sz="2000" dirty="0">
                <a:hlinkClick r:id="rId2"/>
              </a:rPr>
              <a:t>Article 227-24-1 du code </a:t>
            </a:r>
            <a:r>
              <a:rPr lang="en-US" sz="2000" dirty="0" err="1">
                <a:hlinkClick r:id="rId2"/>
              </a:rPr>
              <a:t>pénal</a:t>
            </a:r>
            <a:r>
              <a:rPr lang="en-US" sz="2000" dirty="0"/>
              <a:t>) de </a:t>
            </a:r>
            <a:r>
              <a:rPr lang="en-US" sz="2000" b="1" dirty="0">
                <a:solidFill>
                  <a:srgbClr val="FF0000"/>
                </a:solidFill>
              </a:rPr>
              <a:t>5 </a:t>
            </a:r>
            <a:r>
              <a:rPr lang="en-US" sz="2000" b="1" dirty="0" err="1">
                <a:solidFill>
                  <a:srgbClr val="FF0000"/>
                </a:solidFill>
              </a:rPr>
              <a:t>ans</a:t>
            </a:r>
            <a:r>
              <a:rPr lang="en-US" sz="2000" b="1" dirty="0">
                <a:solidFill>
                  <a:srgbClr val="FF0000"/>
                </a:solidFill>
              </a:rPr>
              <a:t> </a:t>
            </a:r>
            <a:r>
              <a:rPr lang="en-US" sz="2000" b="1" dirty="0" err="1">
                <a:solidFill>
                  <a:srgbClr val="FF0000"/>
                </a:solidFill>
              </a:rPr>
              <a:t>d’emprisonnement</a:t>
            </a:r>
            <a:r>
              <a:rPr lang="en-US" sz="2000" b="1" dirty="0">
                <a:solidFill>
                  <a:srgbClr val="FF0000"/>
                </a:solidFill>
              </a:rPr>
              <a:t> et de 75 000 € </a:t>
            </a:r>
            <a:r>
              <a:rPr lang="en-US" sz="2000" b="1" dirty="0" err="1">
                <a:solidFill>
                  <a:srgbClr val="FF0000"/>
                </a:solidFill>
              </a:rPr>
              <a:t>d’amende</a:t>
            </a:r>
            <a:r>
              <a:rPr lang="en-US" sz="2000" b="1" dirty="0">
                <a:solidFill>
                  <a:srgbClr val="FF0000"/>
                </a:solidFill>
              </a:rPr>
              <a:t>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 le fait de faire à un </a:t>
            </a:r>
            <a:r>
              <a:rPr lang="en-US" sz="2000" dirty="0" err="1"/>
              <a:t>mineur</a:t>
            </a:r>
            <a:r>
              <a:rPr lang="en-US" sz="2000" dirty="0"/>
              <a:t> des </a:t>
            </a:r>
            <a:r>
              <a:rPr lang="en-US" sz="2000" dirty="0" err="1"/>
              <a:t>offres</a:t>
            </a:r>
            <a:r>
              <a:rPr lang="en-US" sz="2000" dirty="0"/>
              <a:t> </a:t>
            </a:r>
            <a:r>
              <a:rPr lang="en-US" sz="2000" dirty="0" err="1"/>
              <a:t>ou</a:t>
            </a:r>
            <a:r>
              <a:rPr lang="en-US" sz="2000" dirty="0"/>
              <a:t> des </a:t>
            </a:r>
            <a:r>
              <a:rPr lang="en-US" sz="2000" dirty="0" err="1"/>
              <a:t>promesses</a:t>
            </a:r>
            <a:r>
              <a:rPr lang="en-US" sz="2000" dirty="0"/>
              <a:t> </a:t>
            </a:r>
            <a:r>
              <a:rPr lang="en-US" sz="2000" dirty="0" err="1"/>
              <a:t>ou</a:t>
            </a:r>
            <a:r>
              <a:rPr lang="en-US" sz="2000" dirty="0"/>
              <a:t> de </a:t>
            </a:r>
            <a:r>
              <a:rPr lang="en-US" sz="2000" dirty="0" err="1"/>
              <a:t>lui</a:t>
            </a:r>
            <a:r>
              <a:rPr lang="en-US" sz="2000" dirty="0"/>
              <a:t> proposer des dons, </a:t>
            </a:r>
            <a:r>
              <a:rPr lang="en-US" sz="2000" dirty="0" err="1"/>
              <a:t>présents</a:t>
            </a:r>
            <a:r>
              <a:rPr lang="en-US" sz="2000" dirty="0"/>
              <a:t> </a:t>
            </a:r>
            <a:r>
              <a:rPr lang="en-US" sz="2000" dirty="0" err="1"/>
              <a:t>ou</a:t>
            </a:r>
            <a:r>
              <a:rPr lang="en-US" sz="2000" dirty="0"/>
              <a:t> </a:t>
            </a:r>
            <a:r>
              <a:rPr lang="en-US" sz="2000" dirty="0" err="1"/>
              <a:t>avantages</a:t>
            </a:r>
            <a:r>
              <a:rPr lang="en-US" sz="2000" dirty="0"/>
              <a:t> </a:t>
            </a:r>
            <a:r>
              <a:rPr lang="en-US" sz="2000" dirty="0" err="1"/>
              <a:t>quelconques</a:t>
            </a:r>
            <a:r>
              <a:rPr lang="en-US" sz="2000" dirty="0"/>
              <a:t>, </a:t>
            </a:r>
            <a:r>
              <a:rPr lang="en-US" sz="2000" dirty="0" err="1"/>
              <a:t>ou</a:t>
            </a:r>
            <a:r>
              <a:rPr lang="en-US" sz="2000" dirty="0"/>
              <a:t> </a:t>
            </a:r>
            <a:r>
              <a:rPr lang="en-US" sz="2000" dirty="0" err="1"/>
              <a:t>d’user</a:t>
            </a:r>
            <a:r>
              <a:rPr lang="en-US" sz="2000" dirty="0"/>
              <a:t> </a:t>
            </a:r>
            <a:r>
              <a:rPr lang="en-US" sz="2000" dirty="0" err="1"/>
              <a:t>contre</a:t>
            </a:r>
            <a:r>
              <a:rPr lang="en-US" sz="2000" dirty="0"/>
              <a:t> </a:t>
            </a:r>
            <a:r>
              <a:rPr lang="en-US" sz="2000" dirty="0" err="1"/>
              <a:t>lui</a:t>
            </a:r>
            <a:r>
              <a:rPr lang="en-US" sz="2000" dirty="0"/>
              <a:t> de pressions </a:t>
            </a:r>
            <a:r>
              <a:rPr lang="en-US" sz="2000" dirty="0" err="1"/>
              <a:t>ou</a:t>
            </a:r>
            <a:r>
              <a:rPr lang="en-US" sz="2000" dirty="0"/>
              <a:t> de </a:t>
            </a:r>
            <a:r>
              <a:rPr lang="en-US" sz="2000" dirty="0" err="1"/>
              <a:t>contraintes</a:t>
            </a:r>
            <a:r>
              <a:rPr lang="en-US" sz="2000" dirty="0"/>
              <a:t> de </a:t>
            </a:r>
            <a:r>
              <a:rPr lang="en-US" sz="2000" dirty="0" err="1"/>
              <a:t>toute</a:t>
            </a:r>
            <a:r>
              <a:rPr lang="en-US" sz="2000" dirty="0"/>
              <a:t> nature, </a:t>
            </a:r>
            <a:r>
              <a:rPr lang="en-US" sz="2000" dirty="0" err="1"/>
              <a:t>afin</a:t>
            </a:r>
            <a:r>
              <a:rPr lang="en-US" sz="2000" dirty="0"/>
              <a:t> </a:t>
            </a:r>
            <a:r>
              <a:rPr lang="en-US" sz="2000" dirty="0" err="1"/>
              <a:t>qu’il</a:t>
            </a:r>
            <a:r>
              <a:rPr lang="en-US" sz="2000" dirty="0"/>
              <a:t> se </a:t>
            </a:r>
            <a:r>
              <a:rPr lang="en-US" sz="2000" dirty="0" err="1"/>
              <a:t>soumette</a:t>
            </a:r>
            <a:r>
              <a:rPr lang="en-US" sz="2000" dirty="0"/>
              <a:t> à </a:t>
            </a:r>
            <a:r>
              <a:rPr lang="en-US" sz="2000" dirty="0" err="1"/>
              <a:t>une</a:t>
            </a:r>
            <a:r>
              <a:rPr lang="en-US" sz="2000" dirty="0"/>
              <a:t> mutilation </a:t>
            </a:r>
            <a:r>
              <a:rPr lang="en-US" sz="2000" dirty="0" err="1"/>
              <a:t>sexuelle</a:t>
            </a:r>
            <a:r>
              <a:rPr lang="en-US" sz="2000" dirty="0"/>
              <a:t> </a:t>
            </a:r>
            <a:r>
              <a:rPr lang="en-US" sz="2000" dirty="0" err="1"/>
              <a:t>alors</a:t>
            </a:r>
            <a:r>
              <a:rPr lang="en-US" sz="2000" dirty="0"/>
              <a:t> que </a:t>
            </a:r>
            <a:r>
              <a:rPr lang="en-US" sz="2000" dirty="0" err="1"/>
              <a:t>cette</a:t>
            </a:r>
            <a:r>
              <a:rPr lang="en-US" sz="2000" dirty="0"/>
              <a:t> mutilation </a:t>
            </a:r>
            <a:r>
              <a:rPr lang="en-US" sz="2000" dirty="0" err="1"/>
              <a:t>n’a</a:t>
            </a:r>
            <a:r>
              <a:rPr lang="en-US" sz="2000" dirty="0"/>
              <a:t> pas </a:t>
            </a:r>
            <a:r>
              <a:rPr lang="en-US" sz="2000" dirty="0" err="1"/>
              <a:t>été</a:t>
            </a:r>
            <a:r>
              <a:rPr lang="en-US" sz="2000" dirty="0"/>
              <a:t> </a:t>
            </a:r>
            <a:r>
              <a:rPr lang="en-US" sz="2000" dirty="0" err="1"/>
              <a:t>réalisée</a:t>
            </a:r>
            <a:r>
              <a:rPr lang="en-US" sz="2000" dirty="0"/>
              <a:t> »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le fait « </a:t>
            </a:r>
            <a:r>
              <a:rPr lang="en-US" sz="2000" dirty="0" err="1"/>
              <a:t>d’inciter</a:t>
            </a:r>
            <a:r>
              <a:rPr lang="en-US" sz="2000" dirty="0"/>
              <a:t> </a:t>
            </a:r>
            <a:r>
              <a:rPr lang="en-US" sz="2000" dirty="0" err="1"/>
              <a:t>directement</a:t>
            </a:r>
            <a:r>
              <a:rPr lang="en-US" sz="2000" dirty="0"/>
              <a:t> autrui […] à </a:t>
            </a:r>
            <a:r>
              <a:rPr lang="en-US" sz="2000" dirty="0" err="1"/>
              <a:t>commettre</a:t>
            </a:r>
            <a:r>
              <a:rPr lang="en-US" sz="2000" dirty="0"/>
              <a:t> </a:t>
            </a:r>
            <a:r>
              <a:rPr lang="en-US" sz="2000" dirty="0" err="1"/>
              <a:t>une</a:t>
            </a:r>
            <a:r>
              <a:rPr lang="en-US" sz="2000" dirty="0"/>
              <a:t> mutilation </a:t>
            </a:r>
            <a:r>
              <a:rPr lang="en-US" sz="2000" dirty="0" err="1"/>
              <a:t>sexuelle</a:t>
            </a:r>
            <a:r>
              <a:rPr lang="en-US" sz="2000" dirty="0"/>
              <a:t> sur la </a:t>
            </a:r>
            <a:r>
              <a:rPr lang="en-US" sz="2000" dirty="0" err="1"/>
              <a:t>personne</a:t>
            </a:r>
            <a:r>
              <a:rPr lang="en-US" sz="2000" dirty="0"/>
              <a:t> d’un </a:t>
            </a:r>
            <a:r>
              <a:rPr lang="en-US" sz="2000" dirty="0" err="1"/>
              <a:t>mineur</a:t>
            </a:r>
            <a:r>
              <a:rPr lang="en-US" sz="2000" dirty="0"/>
              <a:t>, </a:t>
            </a:r>
            <a:r>
              <a:rPr lang="en-US" sz="2000" dirty="0" err="1"/>
              <a:t>lorsque</a:t>
            </a:r>
            <a:r>
              <a:rPr lang="en-US" sz="2000" dirty="0"/>
              <a:t> </a:t>
            </a:r>
            <a:r>
              <a:rPr lang="en-US" sz="2000" dirty="0" err="1"/>
              <a:t>cette</a:t>
            </a:r>
            <a:r>
              <a:rPr lang="en-US" sz="2000" dirty="0"/>
              <a:t> mutilation </a:t>
            </a:r>
            <a:r>
              <a:rPr lang="en-US" sz="2000" dirty="0" err="1"/>
              <a:t>n’a</a:t>
            </a:r>
            <a:r>
              <a:rPr lang="en-US" sz="2000" dirty="0"/>
              <a:t> pas </a:t>
            </a:r>
            <a:r>
              <a:rPr lang="en-US" sz="2000" dirty="0" err="1"/>
              <a:t>été</a:t>
            </a:r>
            <a:r>
              <a:rPr lang="en-US" sz="2000" dirty="0"/>
              <a:t> </a:t>
            </a:r>
            <a:r>
              <a:rPr lang="en-US" sz="2000" dirty="0" err="1"/>
              <a:t>réalisée</a:t>
            </a:r>
            <a:r>
              <a:rPr lang="en-US" sz="2000" dirty="0"/>
              <a:t>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La </a:t>
            </a:r>
            <a:r>
              <a:rPr lang="en-US" sz="2000" dirty="0" err="1"/>
              <a:t>victime</a:t>
            </a:r>
            <a:r>
              <a:rPr lang="en-US" sz="2000" dirty="0"/>
              <a:t> </a:t>
            </a:r>
            <a:r>
              <a:rPr lang="en-US" sz="2000" dirty="0" err="1"/>
              <a:t>peut</a:t>
            </a:r>
            <a:r>
              <a:rPr lang="en-US" sz="2000" dirty="0"/>
              <a:t> porter </a:t>
            </a:r>
            <a:r>
              <a:rPr lang="en-US" sz="2000" dirty="0" err="1"/>
              <a:t>plainte</a:t>
            </a:r>
            <a:r>
              <a:rPr lang="en-US" sz="2000" dirty="0"/>
              <a:t> </a:t>
            </a:r>
            <a:r>
              <a:rPr lang="en-US" sz="2000" dirty="0" err="1"/>
              <a:t>jusqu’à</a:t>
            </a:r>
            <a:r>
              <a:rPr lang="en-US" sz="2000" dirty="0"/>
              <a:t> 20 </a:t>
            </a:r>
            <a:r>
              <a:rPr lang="en-US" sz="2000" dirty="0" err="1"/>
              <a:t>ans</a:t>
            </a:r>
            <a:r>
              <a:rPr lang="en-US" sz="2000" dirty="0"/>
              <a:t> après </a:t>
            </a:r>
            <a:r>
              <a:rPr lang="en-US" sz="2000" dirty="0" err="1"/>
              <a:t>sa</a:t>
            </a:r>
            <a:r>
              <a:rPr lang="en-US" sz="2000" dirty="0"/>
              <a:t> </a:t>
            </a:r>
            <a:r>
              <a:rPr lang="en-US" sz="2000" dirty="0" err="1"/>
              <a:t>majorité</a:t>
            </a:r>
            <a:r>
              <a:rPr lang="en-US" sz="2000" dirty="0"/>
              <a:t>, </a:t>
            </a:r>
            <a:r>
              <a:rPr lang="en-US" sz="2000" dirty="0" err="1"/>
              <a:t>soit</a:t>
            </a:r>
            <a:r>
              <a:rPr lang="en-US" sz="2000" dirty="0"/>
              <a:t> </a:t>
            </a:r>
            <a:r>
              <a:rPr lang="en-US" sz="2000" dirty="0" err="1"/>
              <a:t>jusqu’à</a:t>
            </a:r>
            <a:r>
              <a:rPr lang="en-US" sz="2000" dirty="0"/>
              <a:t> </a:t>
            </a:r>
            <a:r>
              <a:rPr lang="en-US" sz="2000" dirty="0" err="1"/>
              <a:t>l’âge</a:t>
            </a:r>
            <a:r>
              <a:rPr lang="en-US" sz="2000" dirty="0"/>
              <a:t> de 38 </a:t>
            </a:r>
            <a:r>
              <a:rPr lang="en-US" sz="2000" dirty="0" err="1"/>
              <a:t>ans</a:t>
            </a:r>
            <a:r>
              <a:rPr lang="en-US" sz="2000" dirty="0"/>
              <a:t>, pour </a:t>
            </a:r>
            <a:r>
              <a:rPr lang="en-US" sz="2000" dirty="0" err="1"/>
              <a:t>condamner</a:t>
            </a:r>
            <a:r>
              <a:rPr lang="en-US" sz="2000" dirty="0"/>
              <a:t> </a:t>
            </a:r>
            <a:r>
              <a:rPr lang="en-US" sz="2000" dirty="0" err="1"/>
              <a:t>ces</a:t>
            </a:r>
            <a:r>
              <a:rPr lang="en-US" sz="2000" dirty="0"/>
              <a:t> violences </a:t>
            </a:r>
            <a:r>
              <a:rPr lang="en-US" sz="2000" dirty="0" err="1"/>
              <a:t>devant</a:t>
            </a:r>
            <a:r>
              <a:rPr lang="en-US" sz="2000" dirty="0"/>
              <a:t> la justice française.</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De </a:t>
            </a:r>
            <a:r>
              <a:rPr lang="en-US" sz="2000" dirty="0" err="1"/>
              <a:t>nombreux</a:t>
            </a:r>
            <a:r>
              <a:rPr lang="en-US" sz="2000" dirty="0"/>
              <a:t> pays </a:t>
            </a:r>
            <a:r>
              <a:rPr lang="en-US" sz="2000" dirty="0" err="1"/>
              <a:t>interdisent</a:t>
            </a:r>
            <a:r>
              <a:rPr lang="en-US" sz="2000" dirty="0"/>
              <a:t> la pratique des mutilations </a:t>
            </a:r>
            <a:r>
              <a:rPr lang="en-US" sz="2000" dirty="0" err="1"/>
              <a:t>sexuelles</a:t>
            </a:r>
            <a:r>
              <a:rPr lang="en-US" sz="2000" dirty="0"/>
              <a:t> </a:t>
            </a:r>
            <a:r>
              <a:rPr lang="en-US" sz="2000" dirty="0" err="1"/>
              <a:t>féminines</a:t>
            </a:r>
            <a:r>
              <a:rPr lang="en-US" sz="2000" dirty="0"/>
              <a:t>.</a:t>
            </a:r>
          </a:p>
        </p:txBody>
      </p:sp>
    </p:spTree>
    <p:extLst>
      <p:ext uri="{BB962C8B-B14F-4D97-AF65-F5344CB8AC3E}">
        <p14:creationId xmlns:p14="http://schemas.microsoft.com/office/powerpoint/2010/main" val="333897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CD8E3C-D18E-1D42-2B2C-7E5FDC514ADF}"/>
              </a:ext>
            </a:extLst>
          </p:cNvPr>
          <p:cNvPicPr>
            <a:picLocks noChangeAspect="1"/>
          </p:cNvPicPr>
          <p:nvPr/>
        </p:nvPicPr>
        <p:blipFill rotWithShape="1">
          <a:blip r:embed="rId2"/>
          <a:srcRect l="32041" r="22840" b="-1"/>
          <a:stretch/>
        </p:blipFill>
        <p:spPr>
          <a:xfrm>
            <a:off x="101620" y="142250"/>
            <a:ext cx="4635571" cy="6857990"/>
          </a:xfrm>
          <a:prstGeom prst="rect">
            <a:avLst/>
          </a:prstGeom>
          <a:effectLst/>
        </p:spPr>
      </p:pic>
      <p:graphicFrame>
        <p:nvGraphicFramePr>
          <p:cNvPr id="19" name="Espace réservé du contenu 2">
            <a:extLst>
              <a:ext uri="{FF2B5EF4-FFF2-40B4-BE49-F238E27FC236}">
                <a16:creationId xmlns:a16="http://schemas.microsoft.com/office/drawing/2014/main" id="{AC29BC6B-086A-399C-7BDD-554070CE71E5}"/>
              </a:ext>
            </a:extLst>
          </p:cNvPr>
          <p:cNvGraphicFramePr>
            <a:graphicFrameLocks noGrp="1"/>
          </p:cNvGraphicFramePr>
          <p:nvPr>
            <p:ph idx="1"/>
            <p:extLst>
              <p:ext uri="{D42A27DB-BD31-4B8C-83A1-F6EECF244321}">
                <p14:modId xmlns:p14="http://schemas.microsoft.com/office/powerpoint/2010/main" val="1978413876"/>
              </p:ext>
            </p:extLst>
          </p:nvPr>
        </p:nvGraphicFramePr>
        <p:xfrm>
          <a:off x="4884151" y="294640"/>
          <a:ext cx="6586489" cy="636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16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16619F25-9FA5-EAB2-DB39-256176421381}"/>
              </a:ext>
            </a:extLst>
          </p:cNvPr>
          <p:cNvSpPr>
            <a:spLocks noGrp="1"/>
          </p:cNvSpPr>
          <p:nvPr>
            <p:ph type="title"/>
          </p:nvPr>
        </p:nvSpPr>
        <p:spPr>
          <a:xfrm>
            <a:off x="686834" y="1153572"/>
            <a:ext cx="3200400" cy="4461163"/>
          </a:xfrm>
        </p:spPr>
        <p:txBody>
          <a:bodyPr>
            <a:normAutofit/>
          </a:bodyPr>
          <a:lstStyle/>
          <a:p>
            <a:r>
              <a:rPr lang="fr-FR">
                <a:solidFill>
                  <a:srgbClr val="FFFFFF"/>
                </a:solidFill>
              </a:rPr>
              <a:t>6./ Mariage forcé</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Espace réservé du contenu 4">
            <a:extLst>
              <a:ext uri="{FF2B5EF4-FFF2-40B4-BE49-F238E27FC236}">
                <a16:creationId xmlns:a16="http://schemas.microsoft.com/office/drawing/2014/main" id="{1FDD7166-9174-7496-3D6B-1EBAC4856650}"/>
              </a:ext>
            </a:extLst>
          </p:cNvPr>
          <p:cNvSpPr>
            <a:spLocks noGrp="1"/>
          </p:cNvSpPr>
          <p:nvPr>
            <p:ph idx="1"/>
          </p:nvPr>
        </p:nvSpPr>
        <p:spPr>
          <a:xfrm>
            <a:off x="4447308" y="319088"/>
            <a:ext cx="6906491" cy="5857875"/>
          </a:xfrm>
        </p:spPr>
        <p:txBody>
          <a:bodyPr anchor="ctr">
            <a:normAutofit fontScale="92500"/>
          </a:bodyPr>
          <a:lstStyle/>
          <a:p>
            <a:pPr marL="0" indent="0">
              <a:buNone/>
            </a:pPr>
            <a:r>
              <a:rPr lang="fr-FR" i="1" dirty="0"/>
              <a:t>Le mariage ne peut être conclu qu’avec le libre et plein consentement des futurs époux. »</a:t>
            </a:r>
            <a:endParaRPr lang="fr-FR" dirty="0"/>
          </a:p>
          <a:p>
            <a:pPr marL="0" indent="0">
              <a:buNone/>
            </a:pPr>
            <a:r>
              <a:rPr lang="fr-FR" dirty="0"/>
              <a:t>Selon l’article 16(2) de la Déclaration Universelle des Droits de L’Homme, le mariage forcé est une atteinte aux droits humains fondamentaux, notamment à la liberté et à l’intégrité physique.</a:t>
            </a:r>
          </a:p>
          <a:p>
            <a:pPr marL="0" indent="0">
              <a:buNone/>
            </a:pPr>
            <a:r>
              <a:rPr lang="fr-FR" dirty="0"/>
              <a:t> Toute personne a le droit de choisir son époux ou son épouse.</a:t>
            </a:r>
          </a:p>
          <a:p>
            <a:pPr marL="0" indent="0">
              <a:buNone/>
            </a:pPr>
            <a:r>
              <a:rPr lang="fr-FR" b="1" dirty="0"/>
              <a:t>Le mariage forcé désigne toute union, qu'elle soit civile, religieuse ou coutumière dans laquelle une des deux personnes, et parfois les deux, ont subi des menaces et/ou des violences pour les y contraindre. </a:t>
            </a:r>
            <a:r>
              <a:rPr lang="fr-FR" dirty="0"/>
              <a:t>Ils concernent des personnes mineures et des majeures.</a:t>
            </a:r>
          </a:p>
          <a:p>
            <a:endParaRPr lang="fr-FR" dirty="0"/>
          </a:p>
        </p:txBody>
      </p:sp>
    </p:spTree>
    <p:extLst>
      <p:ext uri="{BB962C8B-B14F-4D97-AF65-F5344CB8AC3E}">
        <p14:creationId xmlns:p14="http://schemas.microsoft.com/office/powerpoint/2010/main" val="53414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3C2AAC-2AB1-AD1E-422E-4A2B8915C37C}"/>
              </a:ext>
            </a:extLst>
          </p:cNvPr>
          <p:cNvSpPr>
            <a:spLocks noGrp="1"/>
          </p:cNvSpPr>
          <p:nvPr>
            <p:ph idx="1"/>
          </p:nvPr>
        </p:nvSpPr>
        <p:spPr/>
        <p:txBody>
          <a:bodyPr/>
          <a:lstStyle/>
          <a:p>
            <a:pPr marL="0" indent="0">
              <a:buNone/>
            </a:pPr>
            <a:r>
              <a:rPr lang="fr-FR" dirty="0"/>
              <a:t>La contrainte de se marier peut être mise en </a:t>
            </a:r>
            <a:r>
              <a:rPr lang="fr-FR" dirty="0" err="1"/>
              <a:t>oeuvre</a:t>
            </a:r>
            <a:r>
              <a:rPr lang="fr-FR" dirty="0"/>
              <a:t> par différents moyens, souvent cumulés et répétitifs.</a:t>
            </a:r>
          </a:p>
          <a:p>
            <a:pPr marL="0" indent="0">
              <a:buNone/>
            </a:pPr>
            <a:r>
              <a:rPr lang="fr-FR" dirty="0"/>
              <a:t>Il peut s'agir de violences physiques, sexuelles, psychologique, verbales;</a:t>
            </a:r>
          </a:p>
          <a:p>
            <a:pPr>
              <a:buFont typeface="Arial" panose="020B0604020202020204" pitchFamily="34" charset="0"/>
              <a:buChar char="•"/>
            </a:pPr>
            <a:r>
              <a:rPr lang="fr-FR" dirty="0"/>
              <a:t>d'un contrôle et d'interdiction portant sur de nombreux aspects de la vie de la victime ;</a:t>
            </a:r>
          </a:p>
          <a:p>
            <a:pPr>
              <a:buFont typeface="Arial" panose="020B0604020202020204" pitchFamily="34" charset="0"/>
              <a:buChar char="•"/>
            </a:pPr>
            <a:r>
              <a:rPr lang="fr-FR" dirty="0"/>
              <a:t>de tromperies pour la contraindre à se rendre à l'étranger</a:t>
            </a:r>
          </a:p>
          <a:p>
            <a:pPr>
              <a:buFont typeface="Arial" panose="020B0604020202020204" pitchFamily="34" charset="0"/>
              <a:buChar char="•"/>
            </a:pPr>
            <a:r>
              <a:rPr lang="fr-FR" dirty="0"/>
              <a:t>du recours à de fausses justifications d'ordre familial, affectif, culturel et/ou religieux.</a:t>
            </a:r>
          </a:p>
          <a:p>
            <a:endParaRPr lang="fr-FR" dirty="0"/>
          </a:p>
        </p:txBody>
      </p:sp>
    </p:spTree>
    <p:extLst>
      <p:ext uri="{BB962C8B-B14F-4D97-AF65-F5344CB8AC3E}">
        <p14:creationId xmlns:p14="http://schemas.microsoft.com/office/powerpoint/2010/main" val="1341513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normAutofit/>
          </a:bodyPr>
          <a:lstStyle/>
          <a:p>
            <a:pPr algn="ctr"/>
            <a:r>
              <a:rPr lang="fr-FR" b="1" u="sng" dirty="0">
                <a:effectLst>
                  <a:outerShdw blurRad="38100" dist="38100" dir="2700000" algn="tl">
                    <a:srgbClr val="000000">
                      <a:alpha val="43137"/>
                    </a:srgbClr>
                  </a:outerShdw>
                </a:effectLst>
              </a:rPr>
              <a:t>L’ORDONNANCE DE PROTECTION</a:t>
            </a:r>
            <a:br>
              <a:rPr lang="fr-FR" b="1" u="sng" dirty="0">
                <a:effectLst>
                  <a:outerShdw blurRad="38100" dist="38100" dir="2700000" algn="tl">
                    <a:srgbClr val="000000">
                      <a:alpha val="43137"/>
                    </a:srgbClr>
                  </a:outerShdw>
                </a:effectLst>
              </a:rPr>
            </a:br>
            <a:r>
              <a:rPr lang="fr-FR" sz="1100" b="1" u="sng" dirty="0">
                <a:effectLst>
                  <a:outerShdw blurRad="38100" dist="38100" dir="2700000" algn="tl">
                    <a:srgbClr val="000000">
                      <a:alpha val="43137"/>
                    </a:srgbClr>
                  </a:outerShdw>
                </a:effectLst>
              </a:rPr>
              <a:t>515-9 et suivants Code civil</a:t>
            </a:r>
            <a:endParaRPr lang="fr-FR" sz="11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solidFill>
            <a:schemeClr val="accent2">
              <a:lumMod val="20000"/>
              <a:lumOff val="80000"/>
            </a:schemeClr>
          </a:solidFill>
          <a:ln>
            <a:solidFill>
              <a:schemeClr val="accent3">
                <a:lumMod val="75000"/>
              </a:schemeClr>
            </a:solidFill>
          </a:ln>
        </p:spPr>
        <p:txBody>
          <a:bodyPr>
            <a:normAutofit/>
          </a:bodyPr>
          <a:lstStyle/>
          <a:p>
            <a:pPr marL="0" indent="0">
              <a:buNone/>
            </a:pPr>
            <a:endParaRPr lang="fr-FR" sz="1400" dirty="0"/>
          </a:p>
          <a:p>
            <a:pPr marL="0" indent="0">
              <a:buNone/>
            </a:pPr>
            <a:r>
              <a:rPr lang="fr-FR" sz="1400" dirty="0"/>
              <a:t>Une victime de violences peut saisir à tout moment, en urgence, </a:t>
            </a:r>
            <a:r>
              <a:rPr lang="fr-FR" sz="1400" b="1" dirty="0"/>
              <a:t>le juge aux affaires familiales </a:t>
            </a:r>
            <a:r>
              <a:rPr lang="fr-FR" sz="1400" dirty="0"/>
              <a:t>(JAF) du tribunal judiciaire. </a:t>
            </a:r>
          </a:p>
          <a:p>
            <a:pPr>
              <a:buFont typeface="Wingdings" panose="05000000000000000000" pitchFamily="2" charset="2"/>
              <a:buChar char="Ø"/>
            </a:pPr>
            <a:r>
              <a:rPr lang="fr-FR" sz="1200" dirty="0"/>
              <a:t>En cas de menaces de mariage forcé, </a:t>
            </a:r>
          </a:p>
          <a:p>
            <a:pPr>
              <a:buFont typeface="Wingdings" panose="05000000000000000000" pitchFamily="2" charset="2"/>
              <a:buChar char="Ø"/>
            </a:pPr>
            <a:r>
              <a:rPr lang="fr-FR" sz="1200" dirty="0"/>
              <a:t>En cas de violences physiques, psychologiques ou </a:t>
            </a:r>
            <a:r>
              <a:rPr lang="fr-FR" sz="1200" u="sng" dirty="0"/>
              <a:t>économiques</a:t>
            </a:r>
            <a:r>
              <a:rPr lang="fr-FR" sz="1200" dirty="0"/>
              <a:t> commises par son actuel ou ex-concubin, partenaire ou conjoint.</a:t>
            </a:r>
          </a:p>
          <a:p>
            <a:pPr>
              <a:buFont typeface="Wingdings" panose="05000000000000000000" pitchFamily="2" charset="2"/>
              <a:buChar char="Ø"/>
            </a:pPr>
            <a:endParaRPr lang="fr-FR" sz="1400" dirty="0"/>
          </a:p>
          <a:p>
            <a:pPr marL="0" indent="0">
              <a:buNone/>
            </a:pPr>
            <a:r>
              <a:rPr lang="fr-FR" sz="1400" dirty="0"/>
              <a:t>Le juge aux affaires familiales peut prononcer à son encontre : </a:t>
            </a:r>
          </a:p>
          <a:p>
            <a:pPr>
              <a:buFont typeface="Wingdings" panose="05000000000000000000" pitchFamily="2" charset="2"/>
              <a:buChar char="Ø"/>
            </a:pPr>
            <a:r>
              <a:rPr lang="fr-FR" sz="1200" dirty="0"/>
              <a:t>l’interdiction d’entrer en contact avec le demandeur</a:t>
            </a:r>
          </a:p>
          <a:p>
            <a:pPr>
              <a:buFont typeface="Wingdings" panose="05000000000000000000" pitchFamily="2" charset="2"/>
              <a:buChar char="Ø"/>
            </a:pPr>
            <a:r>
              <a:rPr lang="fr-FR" sz="1200" dirty="0"/>
              <a:t>l’interdiction de se rendre dans certains lieux désignés</a:t>
            </a:r>
          </a:p>
          <a:p>
            <a:pPr>
              <a:buFont typeface="Wingdings" panose="05000000000000000000" pitchFamily="2" charset="2"/>
              <a:buChar char="Ø"/>
            </a:pPr>
            <a:r>
              <a:rPr lang="fr-FR" sz="1200" dirty="0"/>
              <a:t>l’interdiction de détenir ou de porter une arme</a:t>
            </a:r>
          </a:p>
          <a:p>
            <a:pPr>
              <a:buFont typeface="Wingdings" panose="05000000000000000000" pitchFamily="2" charset="2"/>
              <a:buChar char="Ø"/>
            </a:pPr>
            <a:r>
              <a:rPr lang="fr-FR" sz="1200" dirty="0"/>
              <a:t>une prise en charge sanitaire, sociale ou psychologique</a:t>
            </a:r>
          </a:p>
          <a:p>
            <a:pPr>
              <a:buFont typeface="Wingdings" panose="05000000000000000000" pitchFamily="2" charset="2"/>
              <a:buChar char="Ø"/>
            </a:pPr>
            <a:r>
              <a:rPr lang="fr-FR" sz="1200" dirty="0"/>
              <a:t>l’interdiction pour le défendeur de se rapprocher de la victime à moins d’une certaine distance, assortie de l’obligation de porter un dispositif électronique mobile anti-rapprochement.</a:t>
            </a:r>
            <a:endParaRPr lang="fr-FR" sz="1600" dirty="0"/>
          </a:p>
          <a:p>
            <a:pPr marL="0" indent="0" algn="just">
              <a:buNone/>
            </a:pPr>
            <a:r>
              <a:rPr lang="fr-FR" sz="1600" dirty="0"/>
              <a:t>En présence d’enfant(s), le juge peut aussi intervenir sur les modalités d’exercice de l’autorité parentale et attribuer le logement commun à la victime qui bénéficiera d’un hébergement social prioritaire si elle en fait la demande.	</a:t>
            </a:r>
          </a:p>
          <a:p>
            <a:pPr marL="0" indent="0">
              <a:buNone/>
            </a:pPr>
            <a:endParaRPr lang="fr-FR" sz="1600" dirty="0"/>
          </a:p>
        </p:txBody>
      </p:sp>
    </p:spTree>
    <p:extLst>
      <p:ext uri="{BB962C8B-B14F-4D97-AF65-F5344CB8AC3E}">
        <p14:creationId xmlns:p14="http://schemas.microsoft.com/office/powerpoint/2010/main" val="264078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02F84-7C36-1A87-90AB-EE68BCB05661}"/>
              </a:ext>
            </a:extLst>
          </p:cNvPr>
          <p:cNvSpPr>
            <a:spLocks noGrp="1"/>
          </p:cNvSpPr>
          <p:nvPr>
            <p:ph type="title"/>
          </p:nvPr>
        </p:nvSpPr>
        <p:spPr>
          <a:xfrm>
            <a:off x="386080" y="1"/>
            <a:ext cx="10515600" cy="1056640"/>
          </a:xfrm>
        </p:spPr>
        <p:txBody>
          <a:bodyPr/>
          <a:lstStyle/>
          <a:p>
            <a:r>
              <a:rPr lang="fr-FR" b="1" dirty="0"/>
              <a:t>Que faire si je suis victime de violence ?</a:t>
            </a:r>
          </a:p>
        </p:txBody>
      </p:sp>
      <p:pic>
        <p:nvPicPr>
          <p:cNvPr id="5" name="Espace réservé du contenu 4" descr="Une image contenant texte&#10;&#10;Description générée automatiquement">
            <a:extLst>
              <a:ext uri="{FF2B5EF4-FFF2-40B4-BE49-F238E27FC236}">
                <a16:creationId xmlns:a16="http://schemas.microsoft.com/office/drawing/2014/main" id="{4E3EC85E-7516-E590-F365-5C05A36B67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209041"/>
            <a:ext cx="10434320" cy="4854416"/>
          </a:xfrm>
        </p:spPr>
      </p:pic>
    </p:spTree>
    <p:extLst>
      <p:ext uri="{BB962C8B-B14F-4D97-AF65-F5344CB8AC3E}">
        <p14:creationId xmlns:p14="http://schemas.microsoft.com/office/powerpoint/2010/main" val="167821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817DB8E-96B9-FF50-C593-1CD32042082F}"/>
              </a:ext>
            </a:extLst>
          </p:cNvPr>
          <p:cNvSpPr txBox="1"/>
          <p:nvPr/>
        </p:nvSpPr>
        <p:spPr>
          <a:xfrm>
            <a:off x="243840" y="152400"/>
            <a:ext cx="11866880" cy="6617196"/>
          </a:xfrm>
          <a:prstGeom prst="rect">
            <a:avLst/>
          </a:prstGeom>
          <a:noFill/>
        </p:spPr>
        <p:txBody>
          <a:bodyPr wrap="square">
            <a:spAutoFit/>
          </a:bodyPr>
          <a:lstStyle/>
          <a:p>
            <a:pPr algn="ctr"/>
            <a:r>
              <a:rPr lang="fr-FR" sz="3200" b="1" dirty="0">
                <a:effectLst/>
              </a:rPr>
              <a:t>LES NUMÉROS D'URGENCE</a:t>
            </a:r>
          </a:p>
          <a:p>
            <a:r>
              <a:rPr lang="fr-FR" sz="2800" b="1" dirty="0">
                <a:solidFill>
                  <a:srgbClr val="E1000F"/>
                </a:solidFill>
                <a:effectLst/>
              </a:rPr>
              <a:t>17</a:t>
            </a:r>
            <a:endParaRPr lang="fr-FR" sz="2800" b="1" dirty="0">
              <a:effectLst/>
            </a:endParaRPr>
          </a:p>
          <a:p>
            <a:r>
              <a:rPr lang="fr-FR" sz="2800" b="1" dirty="0">
                <a:effectLst/>
              </a:rPr>
              <a:t>La police et la gendarmerie</a:t>
            </a:r>
          </a:p>
          <a:p>
            <a:endParaRPr lang="fr-FR" sz="2800" dirty="0">
              <a:effectLst/>
            </a:endParaRPr>
          </a:p>
          <a:p>
            <a:r>
              <a:rPr lang="fr-FR" sz="2800" b="1" dirty="0">
                <a:solidFill>
                  <a:srgbClr val="E1000F"/>
                </a:solidFill>
                <a:effectLst/>
              </a:rPr>
              <a:t>114</a:t>
            </a:r>
            <a:endParaRPr lang="fr-FR" sz="2800" b="1" dirty="0">
              <a:effectLst/>
            </a:endParaRPr>
          </a:p>
          <a:p>
            <a:r>
              <a:rPr lang="fr-FR" sz="2800" dirty="0">
                <a:effectLst/>
              </a:rPr>
              <a:t>En remplacement du 15, 17 et 18 pour les personnes sourdes, malentendantes, aphasiques, dysphasiques</a:t>
            </a:r>
          </a:p>
          <a:p>
            <a:endParaRPr lang="fr-FR" sz="2800" dirty="0">
              <a:effectLst/>
            </a:endParaRPr>
          </a:p>
          <a:p>
            <a:r>
              <a:rPr lang="fr-FR" sz="2800" b="1" dirty="0">
                <a:solidFill>
                  <a:srgbClr val="FF0000"/>
                </a:solidFill>
                <a:effectLst/>
              </a:rPr>
              <a:t>112</a:t>
            </a:r>
            <a:r>
              <a:rPr lang="fr-FR" sz="2800" dirty="0">
                <a:solidFill>
                  <a:srgbClr val="FF0000"/>
                </a:solidFill>
                <a:effectLst/>
              </a:rPr>
              <a:t> </a:t>
            </a:r>
            <a:r>
              <a:rPr lang="fr-FR" sz="2800" dirty="0">
                <a:effectLst/>
              </a:rPr>
              <a:t>- Les services d'urgence européen</a:t>
            </a:r>
          </a:p>
          <a:p>
            <a:br>
              <a:rPr lang="fr-FR" sz="2800" dirty="0">
                <a:effectLst/>
              </a:rPr>
            </a:br>
            <a:r>
              <a:rPr lang="fr-FR" sz="2800" b="1" dirty="0">
                <a:solidFill>
                  <a:srgbClr val="FF0000"/>
                </a:solidFill>
                <a:effectLst/>
              </a:rPr>
              <a:t>15 </a:t>
            </a:r>
            <a:r>
              <a:rPr lang="fr-FR" sz="2800" dirty="0">
                <a:solidFill>
                  <a:srgbClr val="FF0000"/>
                </a:solidFill>
                <a:effectLst/>
              </a:rPr>
              <a:t>-</a:t>
            </a:r>
            <a:r>
              <a:rPr lang="fr-FR" sz="2800" dirty="0">
                <a:effectLst/>
              </a:rPr>
              <a:t> </a:t>
            </a:r>
            <a:r>
              <a:rPr lang="fr-FR" sz="2800" b="1" dirty="0">
                <a:effectLst/>
              </a:rPr>
              <a:t>Les urgences médicales (SAMU)</a:t>
            </a:r>
          </a:p>
          <a:p>
            <a:br>
              <a:rPr lang="fr-FR" sz="2800" dirty="0">
                <a:effectLst/>
              </a:rPr>
            </a:br>
            <a:r>
              <a:rPr lang="fr-FR" sz="2800" b="1" dirty="0">
                <a:solidFill>
                  <a:srgbClr val="FF0000"/>
                </a:solidFill>
                <a:effectLst/>
              </a:rPr>
              <a:t>18</a:t>
            </a:r>
            <a:r>
              <a:rPr lang="fr-FR" sz="2800" dirty="0">
                <a:effectLst/>
              </a:rPr>
              <a:t> - </a:t>
            </a:r>
            <a:r>
              <a:rPr lang="fr-FR" sz="2800" b="1" dirty="0">
                <a:effectLst/>
              </a:rPr>
              <a:t>Les pompiers</a:t>
            </a:r>
          </a:p>
          <a:p>
            <a:r>
              <a:rPr lang="fr-FR" sz="2800" dirty="0">
                <a:effectLst/>
              </a:rPr>
              <a:t>Ces numéros d’urgence sont gratuits et peuvent être composés à partir d’un téléphone fixe ou portable, même bloqué ou sans crédit.</a:t>
            </a:r>
          </a:p>
        </p:txBody>
      </p:sp>
    </p:spTree>
    <p:extLst>
      <p:ext uri="{BB962C8B-B14F-4D97-AF65-F5344CB8AC3E}">
        <p14:creationId xmlns:p14="http://schemas.microsoft.com/office/powerpoint/2010/main" val="258930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4A322A3-DA95-72DB-C46E-736142FCB269}"/>
              </a:ext>
            </a:extLst>
          </p:cNvPr>
          <p:cNvSpPr txBox="1"/>
          <p:nvPr/>
        </p:nvSpPr>
        <p:spPr>
          <a:xfrm>
            <a:off x="381000" y="240665"/>
            <a:ext cx="11430000" cy="6278642"/>
          </a:xfrm>
          <a:prstGeom prst="rect">
            <a:avLst/>
          </a:prstGeom>
          <a:noFill/>
        </p:spPr>
        <p:txBody>
          <a:bodyPr wrap="square">
            <a:spAutoFit/>
          </a:bodyPr>
          <a:lstStyle/>
          <a:p>
            <a:pPr algn="ctr"/>
            <a:r>
              <a:rPr lang="fr-FR" sz="2800" b="1" u="sng" dirty="0">
                <a:effectLst/>
              </a:rPr>
              <a:t>Les numéros d’écoute, d’information et d’orientation</a:t>
            </a:r>
          </a:p>
          <a:p>
            <a:pPr algn="ctr"/>
            <a:endParaRPr lang="fr-FR" sz="2400" b="1" dirty="0">
              <a:solidFill>
                <a:srgbClr val="E1000F"/>
              </a:solidFill>
              <a:effectLst/>
            </a:endParaRPr>
          </a:p>
          <a:p>
            <a:pPr algn="ctr"/>
            <a:r>
              <a:rPr lang="fr-FR" sz="2400" b="1" dirty="0">
                <a:solidFill>
                  <a:srgbClr val="E1000F"/>
                </a:solidFill>
                <a:effectLst/>
              </a:rPr>
              <a:t>3919</a:t>
            </a:r>
            <a:endParaRPr lang="fr-FR" sz="2400" b="1" dirty="0">
              <a:effectLst/>
            </a:endParaRPr>
          </a:p>
          <a:p>
            <a:pPr algn="ctr"/>
            <a:r>
              <a:rPr lang="fr-FR" sz="2400" b="1" dirty="0">
                <a:solidFill>
                  <a:schemeClr val="accent2"/>
                </a:solidFill>
                <a:effectLst/>
              </a:rPr>
              <a:t>Violences Femmes Info</a:t>
            </a:r>
          </a:p>
          <a:p>
            <a:r>
              <a:rPr lang="fr-FR" sz="2000" dirty="0">
                <a:effectLst/>
              </a:rPr>
              <a:t>C’est un numéro d’écoute </a:t>
            </a:r>
            <a:r>
              <a:rPr lang="fr-FR" sz="2000" b="1" dirty="0">
                <a:effectLst/>
              </a:rPr>
              <a:t>national</a:t>
            </a:r>
            <a:r>
              <a:rPr lang="fr-FR" sz="2000" dirty="0">
                <a:effectLst/>
              </a:rPr>
              <a:t> destiné :</a:t>
            </a:r>
            <a:br>
              <a:rPr lang="fr-FR" sz="2000" dirty="0">
                <a:effectLst/>
              </a:rPr>
            </a:br>
            <a:r>
              <a:rPr lang="fr-FR" sz="2000" dirty="0">
                <a:effectLst/>
              </a:rPr>
              <a:t>- aux </a:t>
            </a:r>
            <a:r>
              <a:rPr lang="fr-FR" sz="2000" b="1" dirty="0">
                <a:effectLst/>
              </a:rPr>
              <a:t>femmes victimes de violences</a:t>
            </a:r>
            <a:br>
              <a:rPr lang="fr-FR" sz="2000" dirty="0">
                <a:effectLst/>
              </a:rPr>
            </a:br>
            <a:r>
              <a:rPr lang="fr-FR" sz="2000" dirty="0">
                <a:effectLst/>
              </a:rPr>
              <a:t>- à leur </a:t>
            </a:r>
            <a:r>
              <a:rPr lang="fr-FR" sz="2000" b="1" dirty="0">
                <a:effectLst/>
              </a:rPr>
              <a:t>entourage</a:t>
            </a:r>
            <a:br>
              <a:rPr lang="fr-FR" sz="2000" dirty="0">
                <a:effectLst/>
              </a:rPr>
            </a:br>
            <a:r>
              <a:rPr lang="fr-FR" sz="2000" dirty="0">
                <a:effectLst/>
              </a:rPr>
              <a:t>- aux </a:t>
            </a:r>
            <a:r>
              <a:rPr lang="fr-FR" sz="2000" b="1" dirty="0">
                <a:effectLst/>
              </a:rPr>
              <a:t>professionnels</a:t>
            </a:r>
            <a:r>
              <a:rPr lang="fr-FR" sz="2000" dirty="0">
                <a:effectLst/>
              </a:rPr>
              <a:t> concernés</a:t>
            </a:r>
          </a:p>
          <a:p>
            <a:endParaRPr lang="fr-FR" sz="2000" dirty="0">
              <a:effectLst/>
            </a:endParaRPr>
          </a:p>
          <a:p>
            <a:r>
              <a:rPr lang="fr-FR" sz="2000" b="1" dirty="0">
                <a:effectLst/>
              </a:rPr>
              <a:t>Anonyme et </a:t>
            </a:r>
            <a:r>
              <a:rPr lang="fr-FR" sz="2000" b="1" dirty="0" err="1">
                <a:effectLst/>
              </a:rPr>
              <a:t>et</a:t>
            </a:r>
            <a:r>
              <a:rPr lang="fr-FR" sz="2000" b="1" dirty="0">
                <a:effectLst/>
              </a:rPr>
              <a:t> gratuit</a:t>
            </a:r>
            <a:r>
              <a:rPr lang="fr-FR" sz="2000" dirty="0">
                <a:effectLst/>
              </a:rPr>
              <a:t>, il est accessible depuis un poste fixe et un mobile en métropole et dans les DOM. </a:t>
            </a:r>
          </a:p>
          <a:p>
            <a:endParaRPr lang="fr-FR" sz="2000" dirty="0">
              <a:effectLst/>
            </a:endParaRPr>
          </a:p>
          <a:p>
            <a:r>
              <a:rPr lang="fr-FR" sz="2000" dirty="0">
                <a:effectLst/>
              </a:rPr>
              <a:t>Ce numéro permet d’assurer une écoute et une information, et, en fonction des demandes, effectue une orientation adaptée vers dispositifs locaux d’accompagnement et de prise en charge. Le 3919 n’est pas un numéro d’appel d’urgence.</a:t>
            </a:r>
            <a:br>
              <a:rPr lang="fr-FR" sz="2000" dirty="0">
                <a:effectLst/>
              </a:rPr>
            </a:br>
            <a:r>
              <a:rPr lang="fr-FR" dirty="0">
                <a:effectLst/>
              </a:rPr>
              <a:t> </a:t>
            </a:r>
          </a:p>
          <a:p>
            <a:pPr algn="ctr"/>
            <a:r>
              <a:rPr lang="fr-FR" sz="2400" b="1" dirty="0">
                <a:solidFill>
                  <a:srgbClr val="E1000F"/>
                </a:solidFill>
                <a:effectLst/>
              </a:rPr>
              <a:t>119</a:t>
            </a:r>
            <a:endParaRPr lang="fr-FR" sz="2400" b="1" dirty="0">
              <a:effectLst/>
            </a:endParaRPr>
          </a:p>
          <a:p>
            <a:pPr algn="ctr"/>
            <a:r>
              <a:rPr lang="fr-FR" sz="2400" b="1" dirty="0">
                <a:solidFill>
                  <a:schemeClr val="accent1"/>
                </a:solidFill>
                <a:effectLst/>
              </a:rPr>
              <a:t>Allô enfance en danger</a:t>
            </a:r>
          </a:p>
          <a:p>
            <a:r>
              <a:rPr lang="fr-FR" dirty="0">
                <a:effectLst/>
              </a:rPr>
              <a:t>Ce numéro national est dédié à la prévention et à la protection des enfants en danger ou en risque de l’être, ouvert 24h/24, 7 jours/7 et gratuit.</a:t>
            </a:r>
          </a:p>
        </p:txBody>
      </p:sp>
    </p:spTree>
    <p:extLst>
      <p:ext uri="{BB962C8B-B14F-4D97-AF65-F5344CB8AC3E}">
        <p14:creationId xmlns:p14="http://schemas.microsoft.com/office/powerpoint/2010/main" val="255663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9E69CB2-906B-D059-666A-D530EEF86F4E}"/>
              </a:ext>
            </a:extLst>
          </p:cNvPr>
          <p:cNvSpPr txBox="1"/>
          <p:nvPr/>
        </p:nvSpPr>
        <p:spPr>
          <a:xfrm>
            <a:off x="467360" y="1158300"/>
            <a:ext cx="11592560" cy="4678204"/>
          </a:xfrm>
          <a:prstGeom prst="rect">
            <a:avLst/>
          </a:prstGeom>
          <a:noFill/>
        </p:spPr>
        <p:txBody>
          <a:bodyPr wrap="square">
            <a:spAutoFit/>
          </a:bodyPr>
          <a:lstStyle/>
          <a:p>
            <a:r>
              <a:rPr lang="fr-FR" sz="2800" b="1" dirty="0">
                <a:solidFill>
                  <a:srgbClr val="FF0000"/>
                </a:solidFill>
                <a:effectLst/>
              </a:rPr>
              <a:t>LA PLATEFORME DE SIGNALEMENT DES VIOLENCES SEXISTES ET SEXUELLES</a:t>
            </a:r>
          </a:p>
          <a:p>
            <a:pPr algn="ctr"/>
            <a:r>
              <a:rPr lang="fr-FR" sz="2800" dirty="0">
                <a:effectLst/>
                <a:hlinkClick r:id="rId2"/>
              </a:rPr>
              <a:t>SIGNALER EN LIGNE</a:t>
            </a:r>
            <a:endParaRPr lang="fr-FR" sz="2800" dirty="0">
              <a:effectLst/>
            </a:endParaRPr>
          </a:p>
          <a:p>
            <a:endParaRPr lang="fr-FR" dirty="0">
              <a:effectLst/>
            </a:endParaRPr>
          </a:p>
          <a:p>
            <a:r>
              <a:rPr lang="fr-FR" sz="2800" dirty="0">
                <a:effectLst/>
              </a:rPr>
              <a:t>Sur la plateforme de signalement vous pouvez échanger avec des policiers ou des gendarmes spécialement formés aux violences sexistes et sexuelles qui peuvent déclencher des interventions. Anonyme et gratuit, ce tchat est accessible 24h/24 et 7j/7.</a:t>
            </a:r>
          </a:p>
          <a:p>
            <a:endParaRPr lang="fr-FR" sz="2800" dirty="0">
              <a:effectLst/>
            </a:endParaRPr>
          </a:p>
          <a:p>
            <a:r>
              <a:rPr lang="fr-FR" sz="2800" dirty="0">
                <a:effectLst/>
              </a:rPr>
              <a:t>A tout moment, vous pourrez quitter rapidement le tchat et l'historique de discussion pourra être effacé de votre ordinateur, téléphone portable ou tablette.​</a:t>
            </a:r>
          </a:p>
        </p:txBody>
      </p:sp>
    </p:spTree>
    <p:extLst>
      <p:ext uri="{BB962C8B-B14F-4D97-AF65-F5344CB8AC3E}">
        <p14:creationId xmlns:p14="http://schemas.microsoft.com/office/powerpoint/2010/main" val="341254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C5E3ED8-E44E-9F10-D2DB-C40EE7CB211C}"/>
              </a:ext>
            </a:extLst>
          </p:cNvPr>
          <p:cNvSpPr txBox="1"/>
          <p:nvPr/>
        </p:nvSpPr>
        <p:spPr>
          <a:xfrm>
            <a:off x="619760" y="240715"/>
            <a:ext cx="6096000" cy="5324535"/>
          </a:xfrm>
          <a:prstGeom prst="rect">
            <a:avLst/>
          </a:prstGeom>
          <a:noFill/>
        </p:spPr>
        <p:txBody>
          <a:bodyPr wrap="square">
            <a:spAutoFit/>
          </a:bodyPr>
          <a:lstStyle/>
          <a:p>
            <a:r>
              <a:rPr lang="fr-FR" sz="2800" b="1" u="sng" dirty="0">
                <a:solidFill>
                  <a:schemeClr val="accent2"/>
                </a:solidFill>
              </a:rPr>
              <a:t>Si vous cherchez :</a:t>
            </a:r>
          </a:p>
          <a:p>
            <a:endParaRPr lang="fr-FR" sz="2800" dirty="0"/>
          </a:p>
          <a:p>
            <a:r>
              <a:rPr lang="fr-FR" sz="2800" dirty="0"/>
              <a:t>- </a:t>
            </a:r>
            <a:r>
              <a:rPr lang="fr-FR" sz="3200" dirty="0"/>
              <a:t>les associations près de chez vous</a:t>
            </a:r>
          </a:p>
          <a:p>
            <a:r>
              <a:rPr lang="fr-FR" sz="2800" dirty="0">
                <a:hlinkClick r:id="rId2"/>
              </a:rPr>
              <a:t>Trouver l'association la plus proche</a:t>
            </a:r>
            <a:endParaRPr lang="fr-FR" sz="2800" dirty="0"/>
          </a:p>
          <a:p>
            <a:endParaRPr lang="fr-FR" sz="2800" dirty="0"/>
          </a:p>
          <a:p>
            <a:r>
              <a:rPr lang="fr-FR" sz="2800" b="1" dirty="0"/>
              <a:t>CIDFF interdépartemental Rhône Arc Alpin</a:t>
            </a:r>
          </a:p>
          <a:p>
            <a:r>
              <a:rPr lang="fr-FR" sz="2800" dirty="0"/>
              <a:t>09 78 08 47 48</a:t>
            </a:r>
          </a:p>
          <a:p>
            <a:r>
              <a:rPr lang="fr-FR" sz="2800" dirty="0">
                <a:hlinkClick r:id="rId3"/>
              </a:rPr>
              <a:t>Nous contacter</a:t>
            </a:r>
            <a:endParaRPr lang="fr-FR" sz="2800" dirty="0"/>
          </a:p>
          <a:p>
            <a:r>
              <a:rPr lang="fr-FR" sz="2800" dirty="0"/>
              <a:t>18 Place </a:t>
            </a:r>
            <a:r>
              <a:rPr lang="fr-FR" sz="2800" dirty="0" err="1"/>
              <a:t>Tolozan</a:t>
            </a:r>
            <a:br>
              <a:rPr lang="fr-FR" sz="2800" dirty="0"/>
            </a:br>
            <a:r>
              <a:rPr lang="fr-FR" sz="2800" dirty="0"/>
              <a:t>69001 LYON</a:t>
            </a:r>
          </a:p>
          <a:p>
            <a:endParaRPr lang="fr-FR" sz="2800" dirty="0"/>
          </a:p>
        </p:txBody>
      </p:sp>
      <p:sp>
        <p:nvSpPr>
          <p:cNvPr id="5" name="ZoneTexte 4">
            <a:extLst>
              <a:ext uri="{FF2B5EF4-FFF2-40B4-BE49-F238E27FC236}">
                <a16:creationId xmlns:a16="http://schemas.microsoft.com/office/drawing/2014/main" id="{0989B6DD-1699-6750-A572-D0A70AA66162}"/>
              </a:ext>
            </a:extLst>
          </p:cNvPr>
          <p:cNvSpPr txBox="1"/>
          <p:nvPr/>
        </p:nvSpPr>
        <p:spPr>
          <a:xfrm>
            <a:off x="5120640" y="5371515"/>
            <a:ext cx="6197600" cy="1077218"/>
          </a:xfrm>
          <a:prstGeom prst="rect">
            <a:avLst/>
          </a:prstGeom>
          <a:noFill/>
        </p:spPr>
        <p:txBody>
          <a:bodyPr wrap="square">
            <a:spAutoFit/>
          </a:bodyPr>
          <a:lstStyle/>
          <a:p>
            <a:r>
              <a:rPr lang="fr-FR" dirty="0"/>
              <a:t>- </a:t>
            </a:r>
            <a:r>
              <a:rPr lang="fr-FR" sz="3200" dirty="0"/>
              <a:t>LES ASSOCIATIONS NATIONALES</a:t>
            </a:r>
          </a:p>
          <a:p>
            <a:r>
              <a:rPr lang="fr-FR" sz="3200" dirty="0">
                <a:hlinkClick r:id="rId4"/>
              </a:rPr>
              <a:t>DÉCOUVRIR LES ASSOCIATIONS</a:t>
            </a:r>
            <a:endParaRPr lang="fr-FR" sz="3200" dirty="0"/>
          </a:p>
        </p:txBody>
      </p:sp>
    </p:spTree>
    <p:extLst>
      <p:ext uri="{BB962C8B-B14F-4D97-AF65-F5344CB8AC3E}">
        <p14:creationId xmlns:p14="http://schemas.microsoft.com/office/powerpoint/2010/main" val="2391299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normAutofit/>
          </a:bodyPr>
          <a:lstStyle/>
          <a:p>
            <a:pPr algn="ctr"/>
            <a:r>
              <a:rPr lang="fr-FR" b="1" u="sng" dirty="0">
                <a:effectLst>
                  <a:outerShdw blurRad="38100" dist="38100" dir="2700000" algn="tl">
                    <a:srgbClr val="000000">
                      <a:alpha val="43137"/>
                    </a:srgbClr>
                  </a:outerShdw>
                </a:effectLst>
              </a:rPr>
              <a:t>Témoins : Comment agir ?</a:t>
            </a:r>
            <a:br>
              <a:rPr lang="fr-FR" b="1" u="sng" dirty="0">
                <a:effectLst>
                  <a:outerShdw blurRad="38100" dist="38100" dir="2700000" algn="tl">
                    <a:srgbClr val="000000">
                      <a:alpha val="43137"/>
                    </a:srgbClr>
                  </a:outerShdw>
                </a:effectLst>
              </a:rPr>
            </a:br>
            <a:r>
              <a:rPr lang="fr-FR" sz="1600" b="1" u="sng" dirty="0">
                <a:effectLst>
                  <a:outerShdw blurRad="38100" dist="38100" dir="2700000" algn="tl">
                    <a:srgbClr val="000000">
                      <a:alpha val="43137"/>
                    </a:srgbClr>
                  </a:outerShdw>
                </a:effectLst>
              </a:rPr>
              <a:t>https://arretonslesviolences.gouv.fr/je-suis-temoin</a:t>
            </a:r>
            <a:r>
              <a:rPr lang="fr-FR" sz="1600" dirty="0">
                <a:effectLst>
                  <a:outerShdw blurRad="38100" dist="38100" dir="2700000" algn="tl">
                    <a:srgbClr val="000000">
                      <a:alpha val="43137"/>
                    </a:srgbClr>
                  </a:outerShdw>
                </a:effectLst>
              </a:rPr>
              <a:t> </a:t>
            </a:r>
          </a:p>
        </p:txBody>
      </p:sp>
      <p:sp>
        <p:nvSpPr>
          <p:cNvPr id="3" name="Espace réservé du contenu 2"/>
          <p:cNvSpPr>
            <a:spLocks noGrp="1"/>
          </p:cNvSpPr>
          <p:nvPr>
            <p:ph idx="1"/>
          </p:nvPr>
        </p:nvSpPr>
        <p:spPr>
          <a:solidFill>
            <a:schemeClr val="accent2">
              <a:lumMod val="20000"/>
              <a:lumOff val="80000"/>
            </a:schemeClr>
          </a:solidFill>
          <a:ln>
            <a:solidFill>
              <a:schemeClr val="accent3">
                <a:lumMod val="75000"/>
              </a:schemeClr>
            </a:solidFill>
          </a:ln>
        </p:spPr>
        <p:txBody>
          <a:bodyPr>
            <a:normAutofit/>
          </a:bodyPr>
          <a:lstStyle/>
          <a:p>
            <a:pPr marL="0" indent="0">
              <a:buNone/>
            </a:pPr>
            <a:r>
              <a:rPr lang="fr-FR" dirty="0"/>
              <a:t> </a:t>
            </a:r>
            <a:r>
              <a:rPr lang="fr-FR" u="sng" dirty="0">
                <a:solidFill>
                  <a:schemeClr val="accent2">
                    <a:lumMod val="75000"/>
                  </a:schemeClr>
                </a:solidFill>
              </a:rPr>
              <a:t>Je suis témoin dans l’espace public ou dans un cadre professionnel</a:t>
            </a:r>
            <a:endParaRPr lang="fr-FR" sz="1600" b="1" dirty="0"/>
          </a:p>
          <a:p>
            <a:pPr marL="0" indent="0">
              <a:buNone/>
            </a:pPr>
            <a:r>
              <a:rPr lang="fr-FR" sz="1600" b="1" dirty="0"/>
              <a:t> </a:t>
            </a:r>
            <a:r>
              <a:rPr lang="fr-FR" sz="1600" dirty="0"/>
              <a:t>Dans la rue, les transports, lieux publics, chez mes voisins, ou sur mon lieu de travail : </a:t>
            </a:r>
            <a:r>
              <a:rPr lang="fr-FR" sz="1600" u="sng" dirty="0"/>
              <a:t>je mets en sécurité et/ou j’alerte</a:t>
            </a:r>
          </a:p>
          <a:p>
            <a:pPr marL="0" indent="0">
              <a:buNone/>
            </a:pPr>
            <a:endParaRPr lang="fr-FR" sz="1600" dirty="0"/>
          </a:p>
          <a:p>
            <a:pPr>
              <a:buFont typeface="Wingdings" panose="05000000000000000000" pitchFamily="2" charset="2"/>
              <a:buChar char="Ø"/>
            </a:pPr>
            <a:r>
              <a:rPr lang="fr-FR" sz="1600" dirty="0"/>
              <a:t>Si cela m’est possible, en l’absence de danger ou de menaces à l’intégrité physique immédiates : </a:t>
            </a:r>
          </a:p>
          <a:p>
            <a:pPr marL="0" indent="0">
              <a:buNone/>
            </a:pPr>
            <a:r>
              <a:rPr lang="fr-FR" sz="1600" dirty="0"/>
              <a:t>	- Je </a:t>
            </a:r>
            <a:r>
              <a:rPr lang="fr-FR" sz="1600" b="1" dirty="0"/>
              <a:t>mobilise</a:t>
            </a:r>
            <a:r>
              <a:rPr lang="fr-FR" sz="1600" dirty="0"/>
              <a:t> d’autres témoins</a:t>
            </a:r>
          </a:p>
          <a:p>
            <a:pPr marL="0" indent="0">
              <a:buNone/>
            </a:pPr>
            <a:r>
              <a:rPr lang="fr-FR" sz="1600" dirty="0"/>
              <a:t>	- Je cherche à </a:t>
            </a:r>
            <a:r>
              <a:rPr lang="fr-FR" sz="1600" b="1" dirty="0"/>
              <a:t>confronter</a:t>
            </a:r>
            <a:r>
              <a:rPr lang="fr-FR" sz="1600" dirty="0"/>
              <a:t> par le dialogue l’agresseur ou le harceleur, si j’estime que cela est possible</a:t>
            </a:r>
          </a:p>
          <a:p>
            <a:pPr marL="0" indent="0">
              <a:buNone/>
            </a:pPr>
            <a:r>
              <a:rPr lang="fr-FR" sz="1600" dirty="0"/>
              <a:t>	- Je fais </a:t>
            </a:r>
            <a:r>
              <a:rPr lang="fr-FR" sz="1600" b="1" dirty="0"/>
              <a:t>diversion</a:t>
            </a:r>
            <a:r>
              <a:rPr lang="fr-FR" sz="1600" dirty="0"/>
              <a:t> (j’interpelle l’agresseur sur un autre sujet, je fais semblant de connaitre la victime…)</a:t>
            </a:r>
          </a:p>
          <a:p>
            <a:pPr marL="0" indent="0">
              <a:buNone/>
            </a:pPr>
            <a:r>
              <a:rPr lang="fr-FR" sz="1600" dirty="0"/>
              <a:t>	- Je </a:t>
            </a:r>
            <a:r>
              <a:rPr lang="fr-FR" sz="1600" b="1" dirty="0"/>
              <a:t>préviens</a:t>
            </a:r>
            <a:r>
              <a:rPr lang="fr-FR" sz="1600" dirty="0"/>
              <a:t> la personne référente </a:t>
            </a:r>
            <a:r>
              <a:rPr lang="fr-FR" sz="1200" dirty="0"/>
              <a:t>(les services de ressources humaines, de sa hiérarchie ou des représentants du personnel</a:t>
            </a:r>
            <a:r>
              <a:rPr lang="fr-FR" sz="1200" b="1" dirty="0"/>
              <a:t>)</a:t>
            </a:r>
          </a:p>
          <a:p>
            <a:pPr marL="0" indent="0">
              <a:buNone/>
            </a:pPr>
            <a:endParaRPr lang="fr-FR" sz="1200" b="1" dirty="0"/>
          </a:p>
          <a:p>
            <a:pPr>
              <a:buFont typeface="Wingdings" panose="05000000000000000000" pitchFamily="2" charset="2"/>
              <a:buChar char="Ø"/>
            </a:pPr>
            <a:r>
              <a:rPr lang="fr-FR" sz="1600" dirty="0"/>
              <a:t>En cas de danger ou de menaces immédiates : </a:t>
            </a:r>
          </a:p>
          <a:p>
            <a:pPr marL="0" indent="0">
              <a:buNone/>
            </a:pPr>
            <a:r>
              <a:rPr lang="fr-FR" sz="1600" dirty="0"/>
              <a:t>	- j’alerte les secours : </a:t>
            </a:r>
            <a:r>
              <a:rPr lang="fr-FR" sz="1600" b="1" u="sng" dirty="0">
                <a:effectLst>
                  <a:outerShdw blurRad="38100" dist="38100" dir="2700000" algn="tl">
                    <a:srgbClr val="000000">
                      <a:alpha val="43137"/>
                    </a:srgbClr>
                  </a:outerShdw>
                </a:effectLst>
              </a:rPr>
              <a:t>17</a:t>
            </a:r>
            <a:r>
              <a:rPr lang="fr-FR" sz="1600" dirty="0"/>
              <a:t> ou par SMS au </a:t>
            </a:r>
            <a:r>
              <a:rPr lang="fr-FR" sz="1600" b="1" u="sng" dirty="0"/>
              <a:t>114 </a:t>
            </a:r>
            <a:r>
              <a:rPr lang="fr-FR" sz="1600" dirty="0"/>
              <a:t>: </a:t>
            </a:r>
            <a:r>
              <a:rPr lang="fr-FR" sz="1300" dirty="0"/>
              <a:t>j’essaie d’être précis sur la description du lieu, des armes de l’agresseur…</a:t>
            </a:r>
          </a:p>
          <a:p>
            <a:pPr marL="0" indent="0">
              <a:buNone/>
            </a:pPr>
            <a:r>
              <a:rPr lang="fr-FR" sz="1600" dirty="0"/>
              <a:t>	- j’essaie de confiner la victime et de m’éloigner du danger</a:t>
            </a:r>
          </a:p>
          <a:p>
            <a:pPr marL="0" indent="0">
              <a:buNone/>
            </a:pPr>
            <a:endParaRPr lang="fr-FR" sz="1600" dirty="0"/>
          </a:p>
          <a:p>
            <a:pPr marL="0" indent="0">
              <a:buNone/>
            </a:pPr>
            <a:endParaRPr lang="fr-FR" sz="1600" dirty="0"/>
          </a:p>
        </p:txBody>
      </p:sp>
    </p:spTree>
    <p:extLst>
      <p:ext uri="{BB962C8B-B14F-4D97-AF65-F5344CB8AC3E}">
        <p14:creationId xmlns:p14="http://schemas.microsoft.com/office/powerpoint/2010/main" val="2394565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normAutofit/>
          </a:bodyPr>
          <a:lstStyle/>
          <a:p>
            <a:pPr algn="ctr"/>
            <a:r>
              <a:rPr lang="fr-FR" b="1" u="sng" dirty="0">
                <a:effectLst>
                  <a:outerShdw blurRad="38100" dist="38100" dir="2700000" algn="tl">
                    <a:srgbClr val="000000">
                      <a:alpha val="43137"/>
                    </a:srgbClr>
                  </a:outerShdw>
                </a:effectLst>
              </a:rPr>
              <a:t>Témoins : Comment agir ?</a:t>
            </a:r>
            <a:br>
              <a:rPr lang="fr-FR" b="1" u="sng" dirty="0">
                <a:effectLst>
                  <a:outerShdw blurRad="38100" dist="38100" dir="2700000" algn="tl">
                    <a:srgbClr val="000000">
                      <a:alpha val="43137"/>
                    </a:srgbClr>
                  </a:outerShdw>
                </a:effectLst>
              </a:rPr>
            </a:br>
            <a:r>
              <a:rPr lang="fr-FR" sz="1600" b="1" u="sng" dirty="0">
                <a:effectLst>
                  <a:outerShdw blurRad="38100" dist="38100" dir="2700000" algn="tl">
                    <a:srgbClr val="000000">
                      <a:alpha val="43137"/>
                    </a:srgbClr>
                  </a:outerShdw>
                </a:effectLst>
              </a:rPr>
              <a:t>https://arretonslesviolences.gouv.fr/je-suis-temoin</a:t>
            </a:r>
            <a:r>
              <a:rPr lang="fr-FR" sz="1600" dirty="0">
                <a:effectLst>
                  <a:outerShdw blurRad="38100" dist="38100" dir="2700000" algn="tl">
                    <a:srgbClr val="000000">
                      <a:alpha val="43137"/>
                    </a:srgbClr>
                  </a:outerShdw>
                </a:effectLst>
              </a:rPr>
              <a:t> </a:t>
            </a:r>
          </a:p>
        </p:txBody>
      </p:sp>
      <p:sp>
        <p:nvSpPr>
          <p:cNvPr id="3" name="Espace réservé du contenu 2"/>
          <p:cNvSpPr>
            <a:spLocks noGrp="1"/>
          </p:cNvSpPr>
          <p:nvPr>
            <p:ph idx="1"/>
          </p:nvPr>
        </p:nvSpPr>
        <p:spPr>
          <a:solidFill>
            <a:schemeClr val="accent2">
              <a:lumMod val="20000"/>
              <a:lumOff val="80000"/>
            </a:schemeClr>
          </a:solidFill>
          <a:ln>
            <a:solidFill>
              <a:schemeClr val="accent3">
                <a:lumMod val="75000"/>
              </a:schemeClr>
            </a:solidFill>
          </a:ln>
        </p:spPr>
        <p:txBody>
          <a:bodyPr>
            <a:normAutofit/>
          </a:bodyPr>
          <a:lstStyle/>
          <a:p>
            <a:pPr marL="0" indent="0" algn="ctr">
              <a:buNone/>
            </a:pPr>
            <a:r>
              <a:rPr lang="fr-FR" u="sng" dirty="0">
                <a:solidFill>
                  <a:schemeClr val="accent2">
                    <a:lumMod val="75000"/>
                  </a:schemeClr>
                </a:solidFill>
              </a:rPr>
              <a:t>Je suis </a:t>
            </a:r>
            <a:r>
              <a:rPr lang="fr-FR" u="sng" dirty="0" err="1">
                <a:solidFill>
                  <a:schemeClr val="accent2">
                    <a:lumMod val="75000"/>
                  </a:schemeClr>
                </a:solidFill>
              </a:rPr>
              <a:t>confident.e</a:t>
            </a:r>
            <a:r>
              <a:rPr lang="fr-FR" u="sng" dirty="0">
                <a:solidFill>
                  <a:schemeClr val="accent2">
                    <a:lumMod val="75000"/>
                  </a:schemeClr>
                </a:solidFill>
              </a:rPr>
              <a:t> de la victime </a:t>
            </a:r>
            <a:endParaRPr lang="fr-FR" sz="1600" dirty="0"/>
          </a:p>
          <a:p>
            <a:pPr>
              <a:buFont typeface="Wingdings" panose="05000000000000000000" pitchFamily="2" charset="2"/>
              <a:buChar char="Ø"/>
            </a:pPr>
            <a:r>
              <a:rPr lang="fr-FR" sz="1600" b="1" dirty="0"/>
              <a:t>Je l’écoute et respecte les choix de la victime </a:t>
            </a:r>
            <a:r>
              <a:rPr lang="fr-FR" sz="1600" dirty="0"/>
              <a:t>et la conforte dans son absence de responsabilité : </a:t>
            </a:r>
          </a:p>
          <a:p>
            <a:pPr marL="0" indent="0">
              <a:buNone/>
            </a:pPr>
            <a:r>
              <a:rPr lang="fr-FR" sz="1000" dirty="0"/>
              <a:t>	Je peux lui dire que : « La loi interdit et punit les violences » « L’agresseur est le seul responsable » « Vous n’y êtes pour rien » « Vous pouvez être aidée » </a:t>
            </a:r>
          </a:p>
          <a:p>
            <a:pPr>
              <a:buFont typeface="Wingdings" panose="05000000000000000000" pitchFamily="2" charset="2"/>
              <a:buChar char="Ø"/>
            </a:pPr>
            <a:r>
              <a:rPr lang="fr-FR" sz="1600" b="1" dirty="0"/>
              <a:t>Je l’invite à signaler </a:t>
            </a:r>
            <a:r>
              <a:rPr lang="fr-FR" sz="1600" dirty="0"/>
              <a:t>les faits aux forces de l’ordre par une plainte dans n’importe quel Commissariat ou </a:t>
            </a:r>
            <a:r>
              <a:rPr lang="fr-FR" sz="1600" u="sng" dirty="0"/>
              <a:t>à distance </a:t>
            </a:r>
            <a:r>
              <a:rPr lang="fr-FR" sz="1600" dirty="0"/>
              <a:t>à la police sur la plateforme de signalement des violences sexuelles/sexistes : </a:t>
            </a:r>
            <a:r>
              <a:rPr lang="fr-FR" sz="1600" dirty="0">
                <a:hlinkClick r:id="rId2"/>
              </a:rPr>
              <a:t>https://www.service-public.fr/cmi</a:t>
            </a:r>
            <a:endParaRPr lang="fr-FR" sz="1600" dirty="0"/>
          </a:p>
          <a:p>
            <a:pPr>
              <a:buFont typeface="Wingdings" panose="05000000000000000000" pitchFamily="2" charset="2"/>
              <a:buChar char="Ø"/>
            </a:pPr>
            <a:r>
              <a:rPr lang="fr-FR" sz="1600" dirty="0"/>
              <a:t>Si elle ne veut pas encore déposer plainte, </a:t>
            </a:r>
            <a:r>
              <a:rPr lang="fr-FR" sz="1600" b="1" dirty="0"/>
              <a:t>je l’invite à écrire un témoignage écrit </a:t>
            </a:r>
            <a:r>
              <a:rPr lang="fr-FR" sz="1600" dirty="0"/>
              <a:t>que je peux conserver pour elle 	</a:t>
            </a:r>
          </a:p>
          <a:p>
            <a:pPr>
              <a:buFont typeface="Wingdings" panose="05000000000000000000" pitchFamily="2" charset="2"/>
              <a:buChar char="Ø"/>
            </a:pPr>
            <a:r>
              <a:rPr lang="fr-FR" sz="1600" dirty="0"/>
              <a:t>Je l’invite à appeler le </a:t>
            </a:r>
            <a:r>
              <a:rPr lang="fr-FR" sz="1600" b="1" u="sng" dirty="0"/>
              <a:t>3919</a:t>
            </a:r>
            <a:r>
              <a:rPr lang="fr-FR" sz="1600" dirty="0"/>
              <a:t> : numéro d’orientation et d’écoute des victimes et </a:t>
            </a:r>
            <a:r>
              <a:rPr lang="fr-FR" sz="1600" u="sng" dirty="0"/>
              <a:t>témoins</a:t>
            </a:r>
            <a:r>
              <a:rPr lang="fr-FR" sz="1600" dirty="0"/>
              <a:t> de violences sexistes et sexuelles</a:t>
            </a:r>
          </a:p>
          <a:p>
            <a:pPr>
              <a:buFont typeface="Wingdings" panose="05000000000000000000" pitchFamily="2" charset="2"/>
              <a:buChar char="Ø"/>
            </a:pPr>
            <a:r>
              <a:rPr lang="fr-FR" sz="1600" dirty="0"/>
              <a:t>je l’invite à chercher de l’aide auprès </a:t>
            </a:r>
            <a:r>
              <a:rPr lang="fr-FR" sz="1600" b="1" dirty="0"/>
              <a:t>d’associations</a:t>
            </a:r>
            <a:r>
              <a:rPr lang="fr-FR" sz="1600" dirty="0"/>
              <a:t> (groupe de parole, foyer d’urgence…) ou de </a:t>
            </a:r>
            <a:r>
              <a:rPr lang="fr-FR" sz="1600" b="1" dirty="0"/>
              <a:t>permanences juridiques</a:t>
            </a:r>
            <a:endParaRPr lang="fr-FR" sz="1600" dirty="0"/>
          </a:p>
          <a:p>
            <a:pPr>
              <a:buFont typeface="Wingdings" panose="05000000000000000000" pitchFamily="2" charset="2"/>
              <a:buChar char="Ø"/>
            </a:pPr>
            <a:r>
              <a:rPr lang="fr-FR" sz="1600" dirty="0"/>
              <a:t>Si j’estime que le danger est très important et que la victime ne se protègera pas seule : </a:t>
            </a:r>
          </a:p>
          <a:p>
            <a:pPr marL="0" indent="0">
              <a:buNone/>
            </a:pPr>
            <a:r>
              <a:rPr lang="fr-FR" sz="1600" dirty="0"/>
              <a:t>	- j’alerte les secours : </a:t>
            </a:r>
            <a:r>
              <a:rPr lang="fr-FR" sz="1600" b="1" u="sng" dirty="0">
                <a:effectLst>
                  <a:outerShdw blurRad="38100" dist="38100" dir="2700000" algn="tl">
                    <a:srgbClr val="000000">
                      <a:alpha val="43137"/>
                    </a:srgbClr>
                  </a:outerShdw>
                </a:effectLst>
              </a:rPr>
              <a:t>17</a:t>
            </a:r>
            <a:r>
              <a:rPr lang="fr-FR" sz="1600" dirty="0"/>
              <a:t> ou par SMS au </a:t>
            </a:r>
            <a:r>
              <a:rPr lang="fr-FR" sz="1600" b="1" u="sng" dirty="0"/>
              <a:t>114</a:t>
            </a:r>
          </a:p>
          <a:p>
            <a:pPr marL="0" indent="0">
              <a:buNone/>
            </a:pPr>
            <a:r>
              <a:rPr lang="fr-FR" sz="1600" dirty="0"/>
              <a:t>	- je signale les faits sur la plateforme de signalement : </a:t>
            </a:r>
            <a:r>
              <a:rPr lang="fr-FR" sz="1600" dirty="0">
                <a:hlinkClick r:id="rId2"/>
              </a:rPr>
              <a:t>https://www.service-public.fr/cmi</a:t>
            </a:r>
            <a:endParaRPr lang="fr-FR" sz="1600" dirty="0"/>
          </a:p>
          <a:p>
            <a:pPr marL="0" indent="0">
              <a:buNone/>
            </a:pPr>
            <a:endParaRPr lang="fr-FR" sz="1600" dirty="0"/>
          </a:p>
          <a:p>
            <a:pPr marL="0" indent="0">
              <a:buNone/>
            </a:pPr>
            <a:endParaRPr lang="fr-FR" sz="1600" dirty="0"/>
          </a:p>
        </p:txBody>
      </p:sp>
    </p:spTree>
    <p:extLst>
      <p:ext uri="{BB962C8B-B14F-4D97-AF65-F5344CB8AC3E}">
        <p14:creationId xmlns:p14="http://schemas.microsoft.com/office/powerpoint/2010/main" val="174442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B18C9D1-25B0-7473-E714-24A338635C82}"/>
              </a:ext>
            </a:extLst>
          </p:cNvPr>
          <p:cNvSpPr>
            <a:spLocks noGrp="1"/>
          </p:cNvSpPr>
          <p:nvPr>
            <p:ph type="title"/>
          </p:nvPr>
        </p:nvSpPr>
        <p:spPr>
          <a:xfrm>
            <a:off x="524740" y="620392"/>
            <a:ext cx="4494299" cy="5504688"/>
          </a:xfrm>
        </p:spPr>
        <p:txBody>
          <a:bodyPr>
            <a:normAutofit/>
          </a:bodyPr>
          <a:lstStyle/>
          <a:p>
            <a:r>
              <a:rPr lang="fr-FR" sz="6000" b="1" dirty="0">
                <a:solidFill>
                  <a:schemeClr val="bg1"/>
                </a:solidFill>
              </a:rPr>
              <a:t>1./ L’outrage sexiste</a:t>
            </a:r>
          </a:p>
        </p:txBody>
      </p:sp>
      <p:graphicFrame>
        <p:nvGraphicFramePr>
          <p:cNvPr id="5" name="Espace réservé du contenu 2">
            <a:extLst>
              <a:ext uri="{FF2B5EF4-FFF2-40B4-BE49-F238E27FC236}">
                <a16:creationId xmlns:a16="http://schemas.microsoft.com/office/drawing/2014/main" id="{F941DBAD-0105-3D35-7E7C-1A31DC66CC02}"/>
              </a:ext>
            </a:extLst>
          </p:cNvPr>
          <p:cNvGraphicFramePr>
            <a:graphicFrameLocks noGrp="1"/>
          </p:cNvGraphicFramePr>
          <p:nvPr>
            <p:ph idx="1"/>
            <p:extLst>
              <p:ext uri="{D42A27DB-BD31-4B8C-83A1-F6EECF244321}">
                <p14:modId xmlns:p14="http://schemas.microsoft.com/office/powerpoint/2010/main" val="2954686302"/>
              </p:ext>
            </p:extLst>
          </p:nvPr>
        </p:nvGraphicFramePr>
        <p:xfrm>
          <a:off x="5403620" y="112392"/>
          <a:ext cx="6263640" cy="6633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380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normAutofit/>
          </a:bodyPr>
          <a:lstStyle/>
          <a:p>
            <a:pPr algn="ctr"/>
            <a:r>
              <a:rPr lang="fr-FR" b="1" u="sng" dirty="0">
                <a:effectLst>
                  <a:outerShdw blurRad="38100" dist="38100" dir="2700000" algn="tl">
                    <a:srgbClr val="000000">
                      <a:alpha val="43137"/>
                    </a:srgbClr>
                  </a:outerShdw>
                </a:effectLst>
              </a:rPr>
              <a:t>Comment sauvegarder des preuves ?</a:t>
            </a:r>
            <a:br>
              <a:rPr lang="fr-FR" b="1" u="sng" dirty="0">
                <a:effectLst>
                  <a:outerShdw blurRad="38100" dist="38100" dir="2700000" algn="tl">
                    <a:srgbClr val="000000">
                      <a:alpha val="43137"/>
                    </a:srgbClr>
                  </a:outerShdw>
                </a:effectLst>
              </a:rPr>
            </a:br>
            <a:r>
              <a:rPr lang="fr-FR" sz="1600" b="1" u="sng" dirty="0">
                <a:effectLst>
                  <a:outerShdw blurRad="38100" dist="38100" dir="2700000" algn="tl">
                    <a:srgbClr val="000000">
                      <a:alpha val="43137"/>
                    </a:srgbClr>
                  </a:outerShdw>
                </a:effectLst>
              </a:rPr>
              <a:t>https://memo-de-vie.org/</a:t>
            </a:r>
            <a:endParaRPr lang="fr-FR" sz="16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solidFill>
            <a:schemeClr val="accent2">
              <a:lumMod val="20000"/>
              <a:lumOff val="80000"/>
            </a:schemeClr>
          </a:solidFill>
          <a:ln>
            <a:solidFill>
              <a:schemeClr val="accent3">
                <a:lumMod val="75000"/>
              </a:schemeClr>
            </a:solidFill>
          </a:ln>
        </p:spPr>
        <p:txBody>
          <a:bodyPr>
            <a:normAutofit/>
          </a:bodyPr>
          <a:lstStyle/>
          <a:p>
            <a:pPr>
              <a:buFont typeface="Wingdings" panose="05000000000000000000" pitchFamily="2" charset="2"/>
              <a:buChar char="Ø"/>
            </a:pPr>
            <a:endParaRPr lang="fr-FR" sz="1600" b="1" dirty="0"/>
          </a:p>
          <a:p>
            <a:pPr marL="0" indent="0">
              <a:buNone/>
            </a:pPr>
            <a:r>
              <a:rPr lang="fr-FR" sz="1600" dirty="0"/>
              <a:t>	</a:t>
            </a:r>
          </a:p>
          <a:p>
            <a:pPr>
              <a:buFont typeface="Wingdings" panose="05000000000000000000" pitchFamily="2" charset="2"/>
              <a:buChar char="Ø"/>
            </a:pPr>
            <a:r>
              <a:rPr lang="fr-FR" sz="1600" dirty="0"/>
              <a:t>Sur ce site, vous pouvez déposer des photos, vidéos, documents, ou écrire des témoignages qui seront conservés sur le site internet de manière anonyme et sécurisé.</a:t>
            </a:r>
          </a:p>
          <a:p>
            <a:pPr>
              <a:buFont typeface="Wingdings" panose="05000000000000000000" pitchFamily="2" charset="2"/>
              <a:buChar char="Ø"/>
            </a:pPr>
            <a:r>
              <a:rPr lang="fr-FR" sz="1600" dirty="0"/>
              <a:t>Cela permet de ne pas garder de traces sur son téléphone portable, son ordinateur ou autres appareils. </a:t>
            </a:r>
          </a:p>
          <a:p>
            <a:pPr marL="0" indent="0">
              <a:buNone/>
            </a:pPr>
            <a:endParaRPr lang="fr-FR" sz="1600" dirty="0"/>
          </a:p>
        </p:txBody>
      </p:sp>
    </p:spTree>
    <p:extLst>
      <p:ext uri="{BB962C8B-B14F-4D97-AF65-F5344CB8AC3E}">
        <p14:creationId xmlns:p14="http://schemas.microsoft.com/office/powerpoint/2010/main" val="307189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normAutofit fontScale="90000"/>
          </a:bodyPr>
          <a:lstStyle/>
          <a:p>
            <a:pPr algn="ctr"/>
            <a:r>
              <a:rPr lang="fr-FR" b="1" u="sng" dirty="0">
                <a:effectLst>
                  <a:outerShdw blurRad="38100" dist="38100" dir="2700000" algn="tl">
                    <a:srgbClr val="000000">
                      <a:alpha val="43137"/>
                    </a:srgbClr>
                  </a:outerShdw>
                </a:effectLst>
              </a:rPr>
              <a:t>Comment connaitre les démarches sociales et juridiques?</a:t>
            </a:r>
            <a:br>
              <a:rPr lang="fr-FR" sz="2000" b="1" u="sng" dirty="0">
                <a:effectLst>
                  <a:outerShdw blurRad="38100" dist="38100" dir="2700000" algn="tl">
                    <a:srgbClr val="000000">
                      <a:alpha val="43137"/>
                    </a:srgbClr>
                  </a:outerShdw>
                </a:effectLst>
              </a:rPr>
            </a:br>
            <a:r>
              <a:rPr lang="fr-FR" sz="1600" b="1" u="sng" dirty="0">
                <a:effectLst>
                  <a:outerShdw blurRad="38100" dist="38100" dir="2700000" algn="tl">
                    <a:srgbClr val="000000">
                      <a:alpha val="43137"/>
                    </a:srgbClr>
                  </a:outerShdw>
                </a:effectLst>
              </a:rPr>
              <a:t>https://parcours-victimes.fr/</a:t>
            </a:r>
            <a:br>
              <a:rPr lang="fr-FR" sz="1600" b="1" u="sng" dirty="0">
                <a:effectLst>
                  <a:outerShdw blurRad="38100" dist="38100" dir="2700000" algn="tl">
                    <a:srgbClr val="000000">
                      <a:alpha val="43137"/>
                    </a:srgbClr>
                  </a:outerShdw>
                </a:effectLst>
              </a:rPr>
            </a:br>
            <a:endParaRPr lang="fr-FR" sz="16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solidFill>
            <a:schemeClr val="accent2">
              <a:lumMod val="20000"/>
              <a:lumOff val="80000"/>
            </a:schemeClr>
          </a:solidFill>
          <a:ln>
            <a:solidFill>
              <a:schemeClr val="accent3">
                <a:lumMod val="75000"/>
              </a:schemeClr>
            </a:solidFill>
          </a:ln>
        </p:spPr>
        <p:txBody>
          <a:bodyPr>
            <a:normAutofit/>
          </a:bodyPr>
          <a:lstStyle/>
          <a:p>
            <a:pPr>
              <a:buFont typeface="Wingdings" panose="05000000000000000000" pitchFamily="2" charset="2"/>
              <a:buChar char="Ø"/>
            </a:pPr>
            <a:endParaRPr lang="fr-FR" sz="1600" b="1" dirty="0"/>
          </a:p>
          <a:p>
            <a:pPr marL="0" indent="0">
              <a:buNone/>
            </a:pPr>
            <a:r>
              <a:rPr lang="fr-FR" sz="1600" dirty="0"/>
              <a:t>	</a:t>
            </a:r>
          </a:p>
          <a:p>
            <a:pPr>
              <a:buFont typeface="Wingdings" panose="05000000000000000000" pitchFamily="2" charset="2"/>
              <a:buChar char="Ø"/>
            </a:pPr>
            <a:r>
              <a:rPr lang="fr-FR" sz="1600" dirty="0"/>
              <a:t>Sur le site https://parcours-victimes.fr/, vous aurez toutes les informations complètes sur le parcours nécessaire pour lutter et se reconstruire après </a:t>
            </a:r>
            <a:r>
              <a:rPr lang="fr-FR" sz="1600"/>
              <a:t>des violences.</a:t>
            </a:r>
            <a:endParaRPr lang="fr-FR" sz="1600" dirty="0"/>
          </a:p>
          <a:p>
            <a:pPr marL="0" indent="0">
              <a:buNone/>
            </a:pPr>
            <a:endParaRPr lang="fr-FR" sz="1600" dirty="0"/>
          </a:p>
        </p:txBody>
      </p:sp>
    </p:spTree>
    <p:extLst>
      <p:ext uri="{BB962C8B-B14F-4D97-AF65-F5344CB8AC3E}">
        <p14:creationId xmlns:p14="http://schemas.microsoft.com/office/powerpoint/2010/main" val="973619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60000"/>
              <a:lumOff val="40000"/>
            </a:schemeClr>
          </a:solidFill>
        </p:spPr>
        <p:txBody>
          <a:bodyPr>
            <a:normAutofit/>
          </a:bodyPr>
          <a:lstStyle/>
          <a:p>
            <a:pPr algn="ctr"/>
            <a:r>
              <a:rPr lang="fr-FR" b="1" u="sng" dirty="0">
                <a:effectLst>
                  <a:outerShdw blurRad="38100" dist="38100" dir="2700000" algn="tl">
                    <a:srgbClr val="000000">
                      <a:alpha val="43137"/>
                    </a:srgbClr>
                  </a:outerShdw>
                </a:effectLst>
              </a:rPr>
              <a:t>Associations lyonnaises et permanences </a:t>
            </a:r>
            <a:br>
              <a:rPr lang="fr-FR" b="1" u="sng" dirty="0">
                <a:effectLst>
                  <a:outerShdw blurRad="38100" dist="38100" dir="2700000" algn="tl">
                    <a:srgbClr val="000000">
                      <a:alpha val="43137"/>
                    </a:srgbClr>
                  </a:outerShdw>
                </a:effectLst>
              </a:rPr>
            </a:br>
            <a:endParaRPr lang="fr-FR" sz="16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solidFill>
            <a:schemeClr val="accent2">
              <a:lumMod val="20000"/>
              <a:lumOff val="80000"/>
            </a:schemeClr>
          </a:solidFill>
          <a:ln>
            <a:solidFill>
              <a:schemeClr val="accent3">
                <a:lumMod val="75000"/>
              </a:schemeClr>
            </a:solidFill>
          </a:ln>
        </p:spPr>
        <p:txBody>
          <a:bodyPr>
            <a:normAutofit fontScale="77500" lnSpcReduction="20000"/>
          </a:bodyPr>
          <a:lstStyle/>
          <a:p>
            <a:endParaRPr lang="fr-FR" sz="1200" b="1" dirty="0">
              <a:hlinkClick r:id="rId2" tooltip="Mairie du 3e"/>
            </a:endParaRPr>
          </a:p>
          <a:p>
            <a:r>
              <a:rPr lang="fr-FR" sz="1500" b="1" u="sng" dirty="0">
                <a:solidFill>
                  <a:schemeClr val="accent1">
                    <a:lumMod val="75000"/>
                  </a:schemeClr>
                </a:solidFill>
              </a:rPr>
              <a:t>Permanences de la ville de Lyon sur les violences faites aux femmes</a:t>
            </a:r>
            <a:endParaRPr lang="fr-FR" sz="1500" b="1" u="sng" dirty="0">
              <a:solidFill>
                <a:schemeClr val="accent1">
                  <a:lumMod val="75000"/>
                </a:schemeClr>
              </a:solidFill>
              <a:hlinkClick r:id="rId2" tooltip="Mairie du 3e"/>
            </a:endParaRPr>
          </a:p>
          <a:p>
            <a:pPr marL="0" indent="0">
              <a:buNone/>
            </a:pPr>
            <a:r>
              <a:rPr lang="fr-FR" sz="1400" b="1" dirty="0"/>
              <a:t>Pour les victimes : </a:t>
            </a:r>
            <a:r>
              <a:rPr lang="fr-FR" sz="1400" dirty="0"/>
              <a:t>Mairie du 3e : 215 rue </a:t>
            </a:r>
            <a:r>
              <a:rPr lang="fr-FR" sz="1400" dirty="0" err="1"/>
              <a:t>Duguesclin</a:t>
            </a:r>
            <a:r>
              <a:rPr lang="fr-FR" sz="1400" dirty="0"/>
              <a:t> 04 78 95 83 50 Les lundis de 14h à 16h30 </a:t>
            </a:r>
            <a:br>
              <a:rPr lang="fr-FR" sz="1400" dirty="0"/>
            </a:br>
            <a:r>
              <a:rPr lang="fr-FR" sz="1400" dirty="0"/>
              <a:t>Mairie du 7e : 16 place Jean Macé 04 72 73 68 00 Les vendredis de 9h30 à 12h</a:t>
            </a:r>
            <a:br>
              <a:rPr lang="fr-FR" sz="1400" dirty="0"/>
            </a:br>
            <a:r>
              <a:rPr lang="fr-FR" sz="1400" dirty="0"/>
              <a:t>Mairie du 8e : 12 avenue Jean Mermoz 04 72 78 33 00 Les jeudis de 9h30 à 12h</a:t>
            </a:r>
            <a:br>
              <a:rPr lang="fr-FR" sz="1400" dirty="0"/>
            </a:br>
            <a:r>
              <a:rPr lang="fr-FR" sz="1400" dirty="0"/>
              <a:t>Mairie du 9e : 6 place du Marché 04 72 19 81 81 Les mardis de 14h à 16h30</a:t>
            </a:r>
          </a:p>
          <a:p>
            <a:pPr marL="0" indent="0">
              <a:buNone/>
            </a:pPr>
            <a:r>
              <a:rPr lang="fr-FR" sz="1400" b="1" dirty="0"/>
              <a:t>Pour les proches de victimes : </a:t>
            </a:r>
            <a:r>
              <a:rPr lang="fr-FR" sz="1300" b="1" dirty="0">
                <a:solidFill>
                  <a:srgbClr val="1E1719"/>
                </a:solidFill>
              </a:rPr>
              <a:t>Maison </a:t>
            </a:r>
            <a:r>
              <a:rPr lang="fr-FR" sz="1300" b="1" dirty="0" err="1">
                <a:solidFill>
                  <a:srgbClr val="1E1719"/>
                </a:solidFill>
              </a:rPr>
              <a:t>Berty</a:t>
            </a:r>
            <a:r>
              <a:rPr lang="fr-FR" sz="1300" b="1" dirty="0">
                <a:solidFill>
                  <a:srgbClr val="1E1719"/>
                </a:solidFill>
              </a:rPr>
              <a:t> Albrecht</a:t>
            </a:r>
            <a:r>
              <a:rPr lang="fr-FR" sz="1300" dirty="0"/>
              <a:t> </a:t>
            </a:r>
            <a:r>
              <a:rPr lang="fr-FR" sz="1300" dirty="0">
                <a:solidFill>
                  <a:srgbClr val="1E1719"/>
                </a:solidFill>
              </a:rPr>
              <a:t>14 place </a:t>
            </a:r>
            <a:r>
              <a:rPr lang="fr-FR" sz="1300" dirty="0" err="1">
                <a:solidFill>
                  <a:srgbClr val="1E1719"/>
                </a:solidFill>
              </a:rPr>
              <a:t>GrandClément</a:t>
            </a:r>
            <a:r>
              <a:rPr lang="fr-FR" sz="1300" dirty="0">
                <a:solidFill>
                  <a:srgbClr val="1E1719"/>
                </a:solidFill>
              </a:rPr>
              <a:t> à Villeurbanne,</a:t>
            </a:r>
            <a:r>
              <a:rPr lang="fr-FR" sz="1300" dirty="0"/>
              <a:t> </a:t>
            </a:r>
            <a:r>
              <a:rPr lang="fr-FR" sz="1300" dirty="0">
                <a:solidFill>
                  <a:srgbClr val="1E1719"/>
                </a:solidFill>
              </a:rPr>
              <a:t>Les 2e et 4e vendredis de chaque mois</a:t>
            </a:r>
            <a:r>
              <a:rPr lang="fr-FR" sz="1300" dirty="0"/>
              <a:t> </a:t>
            </a:r>
            <a:r>
              <a:rPr lang="fr-FR" sz="1300" dirty="0">
                <a:solidFill>
                  <a:srgbClr val="1E1719"/>
                </a:solidFill>
              </a:rPr>
              <a:t>Tél : 04 78 85 76 47</a:t>
            </a:r>
          </a:p>
          <a:p>
            <a:r>
              <a:rPr lang="fr-FR" sz="1500" b="1" u="sng" dirty="0">
                <a:solidFill>
                  <a:schemeClr val="accent1">
                    <a:lumMod val="75000"/>
                  </a:schemeClr>
                </a:solidFill>
              </a:rPr>
              <a:t>Permanences juridiques avec un avocat ou un juriste</a:t>
            </a:r>
          </a:p>
          <a:p>
            <a:pPr marL="0" indent="0">
              <a:buNone/>
            </a:pPr>
            <a:r>
              <a:rPr lang="fr-FR" sz="1400" b="1" dirty="0"/>
              <a:t>Maison de Justice et du droit</a:t>
            </a:r>
            <a:r>
              <a:rPr lang="fr-FR" sz="1400" dirty="0"/>
              <a:t> Lyon Sud (</a:t>
            </a:r>
            <a:r>
              <a:rPr lang="fr-FR" sz="1300" dirty="0">
                <a:solidFill>
                  <a:srgbClr val="1E1719"/>
                </a:solidFill>
                <a:latin typeface="Source Sans Pro"/>
              </a:rPr>
              <a:t>32 avenue Jean Mermoz Code postal 69008 Lyon</a:t>
            </a:r>
            <a:r>
              <a:rPr lang="fr-FR" sz="1400" dirty="0">
                <a:solidFill>
                  <a:srgbClr val="1E1719"/>
                </a:solidFill>
                <a:latin typeface="Source Sans Pro"/>
              </a:rPr>
              <a:t>) </a:t>
            </a:r>
            <a:r>
              <a:rPr lang="fr-FR" sz="1400" dirty="0"/>
              <a:t>au 04 72 10 30 30 et sollicitez un rendez vous gratuit avec un avocat.</a:t>
            </a:r>
          </a:p>
          <a:p>
            <a:pPr marL="0" indent="0">
              <a:buNone/>
            </a:pPr>
            <a:r>
              <a:rPr lang="fr-FR" sz="1400" b="1" dirty="0"/>
              <a:t>Association AMELY : </a:t>
            </a:r>
            <a:r>
              <a:rPr lang="fr-FR" sz="1400" dirty="0"/>
              <a:t>prendre rendez-vous au 04 78 37 29 07</a:t>
            </a:r>
          </a:p>
          <a:p>
            <a:pPr marL="0" indent="0">
              <a:buNone/>
            </a:pPr>
            <a:r>
              <a:rPr lang="fr-FR" sz="1400" b="1" dirty="0"/>
              <a:t>Consultez l’annuaire des avocats en ligne </a:t>
            </a:r>
            <a:r>
              <a:rPr lang="fr-FR" sz="1400" dirty="0"/>
              <a:t>: https://consultation.avocat.fr/barreau-lyon</a:t>
            </a:r>
          </a:p>
          <a:p>
            <a:r>
              <a:rPr lang="fr-FR" sz="1600" b="1" u="sng" dirty="0">
                <a:solidFill>
                  <a:schemeClr val="accent1">
                    <a:lumMod val="75000"/>
                  </a:schemeClr>
                </a:solidFill>
              </a:rPr>
              <a:t>CIDFF</a:t>
            </a:r>
            <a:r>
              <a:rPr lang="fr-FR" sz="1600" b="1" u="sng" dirty="0"/>
              <a:t> </a:t>
            </a:r>
            <a:r>
              <a:rPr lang="fr-FR" sz="1600" dirty="0"/>
              <a:t>(Centre d’information sur les droits des femmes et des familles) (18 place </a:t>
            </a:r>
            <a:r>
              <a:rPr lang="fr-FR" sz="1600" dirty="0" err="1"/>
              <a:t>Tolozan</a:t>
            </a:r>
            <a:r>
              <a:rPr lang="fr-FR" sz="1600" dirty="0"/>
              <a:t> à LYON 1</a:t>
            </a:r>
            <a:r>
              <a:rPr lang="fr-FR" sz="1600" baseline="30000" dirty="0"/>
              <a:t>er</a:t>
            </a:r>
            <a:r>
              <a:rPr lang="fr-FR" sz="1600" dirty="0"/>
              <a:t> )</a:t>
            </a:r>
          </a:p>
          <a:p>
            <a:pPr marL="0" indent="0">
              <a:buNone/>
            </a:pPr>
            <a:r>
              <a:rPr lang="fr-FR" sz="1600" dirty="0"/>
              <a:t>Permanence téléphonique orientant les femmes victimes de violences 09 78 08 47 48 – Tous les jours 9h-12h </a:t>
            </a:r>
          </a:p>
          <a:p>
            <a:r>
              <a:rPr lang="fr-FR" sz="1600" b="1" u="sng" dirty="0">
                <a:solidFill>
                  <a:schemeClr val="accent1">
                    <a:lumMod val="75000"/>
                  </a:schemeClr>
                </a:solidFill>
              </a:rPr>
              <a:t>V</a:t>
            </a:r>
            <a:r>
              <a:rPr lang="fr-FR" sz="1500" b="1" u="sng" dirty="0">
                <a:solidFill>
                  <a:schemeClr val="accent1">
                    <a:lumMod val="75000"/>
                  </a:schemeClr>
                </a:solidFill>
              </a:rPr>
              <a:t>IFFIL </a:t>
            </a:r>
            <a:r>
              <a:rPr lang="fr-FR" sz="1600" dirty="0"/>
              <a:t>(Violences Intra Familiales Femmes Informations Libertés) 167 cours Tolstoï à Villeurbanne</a:t>
            </a:r>
          </a:p>
          <a:p>
            <a:pPr marL="0" indent="0">
              <a:buNone/>
            </a:pPr>
            <a:r>
              <a:rPr lang="fr-FR" sz="1600" dirty="0"/>
              <a:t>Permanence les jeudis de 9h30 à 12h sans rendez-vous, 04 78 85 76 47 : solution en matière d</a:t>
            </a:r>
            <a:r>
              <a:rPr lang="fr-FR" sz="1600" b="1" dirty="0"/>
              <a:t>’hébergement</a:t>
            </a:r>
            <a:r>
              <a:rPr lang="fr-FR" sz="1600" dirty="0"/>
              <a:t> femme/enfant</a:t>
            </a:r>
          </a:p>
          <a:p>
            <a:pPr fontAlgn="base"/>
            <a:r>
              <a:rPr lang="fr-FR" sz="1500" b="1" u="sng" dirty="0">
                <a:solidFill>
                  <a:schemeClr val="accent1">
                    <a:lumMod val="75000"/>
                  </a:schemeClr>
                </a:solidFill>
              </a:rPr>
              <a:t>AU TAMBOUR </a:t>
            </a:r>
            <a:r>
              <a:rPr lang="fr-FR" sz="1600" b="1" dirty="0"/>
              <a:t>: </a:t>
            </a:r>
            <a:r>
              <a:rPr lang="fr-FR" sz="1600" dirty="0"/>
              <a:t>95 rue Crillon 69006 Lyon; contact@autambour.fr</a:t>
            </a:r>
          </a:p>
          <a:p>
            <a:pPr marL="0" indent="0">
              <a:buNone/>
            </a:pPr>
            <a:r>
              <a:rPr lang="fr-FR" sz="1400" dirty="0"/>
              <a:t>Premier lieu non-mixte dédié au répit et au bien être des femmes victimes de précarités, isolement et violences sur la Métropole de Lyon ( activités de </a:t>
            </a:r>
            <a:r>
              <a:rPr lang="fr-FR" sz="1400" b="1" dirty="0"/>
              <a:t>groupe de parole, bien-être (massage, yoga, coiffeuse..)</a:t>
            </a:r>
            <a:r>
              <a:rPr lang="fr-FR" sz="1400" dirty="0"/>
              <a:t>.</a:t>
            </a:r>
          </a:p>
          <a:p>
            <a:pPr marL="0" indent="0">
              <a:buNone/>
            </a:pPr>
            <a:r>
              <a:rPr lang="fr-FR" sz="1600" dirty="0"/>
              <a:t>	</a:t>
            </a:r>
          </a:p>
          <a:p>
            <a:pPr marL="0" indent="0">
              <a:buNone/>
            </a:pPr>
            <a:endParaRPr lang="fr-FR" sz="1600" dirty="0"/>
          </a:p>
        </p:txBody>
      </p:sp>
    </p:spTree>
    <p:extLst>
      <p:ext uri="{BB962C8B-B14F-4D97-AF65-F5344CB8AC3E}">
        <p14:creationId xmlns:p14="http://schemas.microsoft.com/office/powerpoint/2010/main" val="327901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437588D8-3447-2C6C-7223-24D2B50ACF0B}"/>
              </a:ext>
            </a:extLst>
          </p:cNvPr>
          <p:cNvSpPr>
            <a:spLocks noGrp="1"/>
          </p:cNvSpPr>
          <p:nvPr>
            <p:ph type="title"/>
          </p:nvPr>
        </p:nvSpPr>
        <p:spPr>
          <a:xfrm>
            <a:off x="777240" y="731519"/>
            <a:ext cx="2845191" cy="3237579"/>
          </a:xfrm>
        </p:spPr>
        <p:txBody>
          <a:bodyPr>
            <a:normAutofit/>
          </a:bodyPr>
          <a:lstStyle/>
          <a:p>
            <a:r>
              <a:rPr lang="fr-FR" sz="3500" b="1">
                <a:solidFill>
                  <a:srgbClr val="FFFFFF"/>
                </a:solidFill>
              </a:rPr>
              <a:t>Les peines – l’article 621-1 du Code pénal (contravention de 4</a:t>
            </a:r>
            <a:r>
              <a:rPr lang="fr-FR" sz="3500" b="1" baseline="30000">
                <a:solidFill>
                  <a:srgbClr val="FFFFFF"/>
                </a:solidFill>
              </a:rPr>
              <a:t>ème</a:t>
            </a:r>
            <a:r>
              <a:rPr lang="fr-FR" sz="3500" b="1">
                <a:solidFill>
                  <a:srgbClr val="FFFFFF"/>
                </a:solidFill>
              </a:rPr>
              <a:t> classe)</a:t>
            </a:r>
          </a:p>
        </p:txBody>
      </p:sp>
      <p:sp>
        <p:nvSpPr>
          <p:cNvPr id="46" name="Rectangle 4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8" name="Rectangle 4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28771B8-F782-55F9-2878-B9C58A0F7A64}"/>
              </a:ext>
            </a:extLst>
          </p:cNvPr>
          <p:cNvSpPr>
            <a:spLocks noGrp="1"/>
          </p:cNvSpPr>
          <p:nvPr>
            <p:ph idx="1"/>
          </p:nvPr>
        </p:nvSpPr>
        <p:spPr>
          <a:xfrm>
            <a:off x="4379709" y="686862"/>
            <a:ext cx="7037591" cy="5475129"/>
          </a:xfrm>
        </p:spPr>
        <p:txBody>
          <a:bodyPr anchor="ctr">
            <a:normAutofit/>
          </a:bodyPr>
          <a:lstStyle/>
          <a:p>
            <a:pPr marL="0" indent="0">
              <a:buNone/>
            </a:pPr>
            <a:r>
              <a:rPr lang="fr-FR" sz="1600" b="1" dirty="0"/>
              <a:t>Peine de base</a:t>
            </a:r>
          </a:p>
          <a:p>
            <a:pPr marL="0" indent="0">
              <a:buNone/>
            </a:pPr>
            <a:r>
              <a:rPr lang="fr-FR" sz="1600" dirty="0"/>
              <a:t>L'outrage sexiste est puni d'une </a:t>
            </a:r>
            <a:r>
              <a:rPr lang="fr-FR" sz="1600" b="1" dirty="0">
                <a:solidFill>
                  <a:srgbClr val="FF0000"/>
                </a:solidFill>
              </a:rPr>
              <a:t>amende de 750</a:t>
            </a:r>
            <a:r>
              <a:rPr lang="fr-FR" sz="1600" dirty="0">
                <a:solidFill>
                  <a:srgbClr val="FF0000"/>
                </a:solidFill>
              </a:rPr>
              <a:t> €.</a:t>
            </a:r>
          </a:p>
          <a:p>
            <a:pPr marL="0" indent="0">
              <a:buNone/>
            </a:pPr>
            <a:r>
              <a:rPr lang="fr-FR" sz="1600" b="1" dirty="0"/>
              <a:t>Peine aggravée</a:t>
            </a:r>
          </a:p>
          <a:p>
            <a:pPr marL="0" indent="0">
              <a:buNone/>
            </a:pPr>
            <a:r>
              <a:rPr lang="fr-FR" sz="1600" dirty="0"/>
              <a:t>L'outrage sexiste est puni d'une amende de </a:t>
            </a:r>
            <a:r>
              <a:rPr lang="fr-FR" sz="1600" b="1" dirty="0">
                <a:solidFill>
                  <a:srgbClr val="FF0000"/>
                </a:solidFill>
              </a:rPr>
              <a:t>1 500 € </a:t>
            </a:r>
            <a:r>
              <a:rPr lang="fr-FR" sz="1600" dirty="0"/>
              <a:t>lorsqu'il est commis :</a:t>
            </a:r>
          </a:p>
          <a:p>
            <a:r>
              <a:rPr lang="fr-FR" sz="1600" dirty="0"/>
              <a:t>par une personne qui abuse de l'autorité que lui confèrent ses fonctions,</a:t>
            </a:r>
          </a:p>
          <a:p>
            <a:r>
              <a:rPr lang="fr-FR" sz="1600" dirty="0"/>
              <a:t>ou sur un mineur de moins de 15 ans,</a:t>
            </a:r>
          </a:p>
          <a:p>
            <a:r>
              <a:rPr lang="fr-FR" sz="1600" dirty="0"/>
              <a:t>ou sur une personne dont la particulière vulnérabilité, due à son âge, à une maladie, à une infirmité, à une déficience physique ou psychique ou à un état de grossesse, est apparente ou connue de son auteur,</a:t>
            </a:r>
          </a:p>
          <a:p>
            <a:r>
              <a:rPr lang="fr-FR" sz="1600" dirty="0"/>
              <a:t>ou sur une personne dont la particulière vulnérabilité ou dépendance résultant de la précarité de sa situation économique ou sociale est apparente ou connue de son auteur,</a:t>
            </a:r>
          </a:p>
          <a:p>
            <a:r>
              <a:rPr lang="fr-FR" sz="1600" dirty="0"/>
              <a:t>ou par plusieurs personnes agissant en qualité d'auteur ou de complice,</a:t>
            </a:r>
          </a:p>
          <a:p>
            <a:r>
              <a:rPr lang="fr-FR" sz="1600" dirty="0"/>
              <a:t>ou dans un véhicule affecté au transport collectif de voyageurs ou dans un lieu destiné à l'accès à un moyen de transport collectif de voyageurs,</a:t>
            </a:r>
          </a:p>
          <a:p>
            <a:r>
              <a:rPr lang="fr-FR" sz="1600" dirty="0"/>
              <a:t>ou en raison de l'orientation sexuelle, vraie ou supposée, de la victime.</a:t>
            </a:r>
          </a:p>
          <a:p>
            <a:pPr marL="0" indent="0">
              <a:buNone/>
            </a:pPr>
            <a:endParaRPr lang="fr-FR" sz="1600" dirty="0"/>
          </a:p>
        </p:txBody>
      </p:sp>
    </p:spTree>
    <p:extLst>
      <p:ext uri="{BB962C8B-B14F-4D97-AF65-F5344CB8AC3E}">
        <p14:creationId xmlns:p14="http://schemas.microsoft.com/office/powerpoint/2010/main" val="48036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90FBFF-7131-8E5D-E3E7-3E798C8B4CC9}"/>
              </a:ext>
            </a:extLst>
          </p:cNvPr>
          <p:cNvPicPr>
            <a:picLocks noChangeAspect="1"/>
          </p:cNvPicPr>
          <p:nvPr/>
        </p:nvPicPr>
        <p:blipFill rotWithShape="1">
          <a:blip r:embed="rId2"/>
          <a:srcRect l="32041" r="22840" b="-1"/>
          <a:stretch/>
        </p:blipFill>
        <p:spPr>
          <a:xfrm>
            <a:off x="20" y="10"/>
            <a:ext cx="4635571" cy="6857990"/>
          </a:xfrm>
          <a:prstGeom prst="rect">
            <a:avLst/>
          </a:prstGeom>
          <a:effectLst/>
        </p:spPr>
      </p:pic>
      <p:graphicFrame>
        <p:nvGraphicFramePr>
          <p:cNvPr id="18" name="Espace réservé du contenu 2">
            <a:extLst>
              <a:ext uri="{FF2B5EF4-FFF2-40B4-BE49-F238E27FC236}">
                <a16:creationId xmlns:a16="http://schemas.microsoft.com/office/drawing/2014/main" id="{21968AEF-43A0-3022-C1BF-D59626F26F2B}"/>
              </a:ext>
            </a:extLst>
          </p:cNvPr>
          <p:cNvGraphicFramePr>
            <a:graphicFrameLocks noGrp="1"/>
          </p:cNvGraphicFramePr>
          <p:nvPr>
            <p:ph idx="1"/>
            <p:extLst>
              <p:ext uri="{D42A27DB-BD31-4B8C-83A1-F6EECF244321}">
                <p14:modId xmlns:p14="http://schemas.microsoft.com/office/powerpoint/2010/main" val="2595806631"/>
              </p:ext>
            </p:extLst>
          </p:nvPr>
        </p:nvGraphicFramePr>
        <p:xfrm>
          <a:off x="4975591" y="711200"/>
          <a:ext cx="6586489" cy="562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A1044A88-D5D0-17DA-AC70-A4DDD53946EE}"/>
              </a:ext>
            </a:extLst>
          </p:cNvPr>
          <p:cNvSpPr txBox="1"/>
          <p:nvPr/>
        </p:nvSpPr>
        <p:spPr>
          <a:xfrm>
            <a:off x="200669" y="1467567"/>
            <a:ext cx="4234271" cy="707886"/>
          </a:xfrm>
          <a:prstGeom prst="rect">
            <a:avLst/>
          </a:prstGeom>
          <a:noFill/>
        </p:spPr>
        <p:txBody>
          <a:bodyPr wrap="square">
            <a:spAutoFit/>
          </a:bodyPr>
          <a:lstStyle/>
          <a:p>
            <a:r>
              <a:rPr lang="fr-FR" sz="4000" b="1" dirty="0"/>
              <a:t>2./ Le harcèlement</a:t>
            </a:r>
            <a:endParaRPr lang="fr-FR" sz="4000" dirty="0"/>
          </a:p>
        </p:txBody>
      </p:sp>
    </p:spTree>
    <p:extLst>
      <p:ext uri="{BB962C8B-B14F-4D97-AF65-F5344CB8AC3E}">
        <p14:creationId xmlns:p14="http://schemas.microsoft.com/office/powerpoint/2010/main" val="289660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oneTexte 2">
            <a:extLst>
              <a:ext uri="{FF2B5EF4-FFF2-40B4-BE49-F238E27FC236}">
                <a16:creationId xmlns:a16="http://schemas.microsoft.com/office/drawing/2014/main" id="{87E961E8-8C25-5D57-92F5-720C3970CEFA}"/>
              </a:ext>
            </a:extLst>
          </p:cNvPr>
          <p:cNvGraphicFramePr/>
          <p:nvPr>
            <p:extLst>
              <p:ext uri="{D42A27DB-BD31-4B8C-83A1-F6EECF244321}">
                <p14:modId xmlns:p14="http://schemas.microsoft.com/office/powerpoint/2010/main" val="2615772112"/>
              </p:ext>
            </p:extLst>
          </p:nvPr>
        </p:nvGraphicFramePr>
        <p:xfrm>
          <a:off x="1127760" y="481320"/>
          <a:ext cx="9580880" cy="53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50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9746AB4-8298-02C9-1BA1-A8C931E61038}"/>
              </a:ext>
            </a:extLst>
          </p:cNvPr>
          <p:cNvSpPr>
            <a:spLocks noGrp="1"/>
          </p:cNvSpPr>
          <p:nvPr>
            <p:ph type="title"/>
          </p:nvPr>
        </p:nvSpPr>
        <p:spPr>
          <a:xfrm>
            <a:off x="524741" y="620392"/>
            <a:ext cx="3808268" cy="5504688"/>
          </a:xfrm>
        </p:spPr>
        <p:txBody>
          <a:bodyPr>
            <a:normAutofit/>
          </a:bodyPr>
          <a:lstStyle/>
          <a:p>
            <a:r>
              <a:rPr lang="fr-FR" sz="6000" b="1" dirty="0">
                <a:solidFill>
                  <a:schemeClr val="bg1"/>
                </a:solidFill>
              </a:rPr>
              <a:t>Les peines :</a:t>
            </a:r>
            <a:br>
              <a:rPr lang="fr-FR" sz="6000" b="1" dirty="0">
                <a:solidFill>
                  <a:schemeClr val="bg1"/>
                </a:solidFill>
              </a:rPr>
            </a:br>
            <a:r>
              <a:rPr lang="fr-FR" sz="3600" b="1" dirty="0">
                <a:solidFill>
                  <a:schemeClr val="bg1"/>
                </a:solidFill>
              </a:rPr>
              <a:t>le harcèlement est un délit</a:t>
            </a:r>
          </a:p>
        </p:txBody>
      </p:sp>
      <p:graphicFrame>
        <p:nvGraphicFramePr>
          <p:cNvPr id="5" name="Espace réservé du contenu 2">
            <a:extLst>
              <a:ext uri="{FF2B5EF4-FFF2-40B4-BE49-F238E27FC236}">
                <a16:creationId xmlns:a16="http://schemas.microsoft.com/office/drawing/2014/main" id="{B5C5A5BF-87BC-E6E3-96D1-4CF5149B9039}"/>
              </a:ext>
            </a:extLst>
          </p:cNvPr>
          <p:cNvGraphicFramePr>
            <a:graphicFrameLocks noGrp="1"/>
          </p:cNvGraphicFramePr>
          <p:nvPr>
            <p:ph idx="1"/>
            <p:extLst>
              <p:ext uri="{D42A27DB-BD31-4B8C-83A1-F6EECF244321}">
                <p14:modId xmlns:p14="http://schemas.microsoft.com/office/powerpoint/2010/main" val="3924912683"/>
              </p:ext>
            </p:extLst>
          </p:nvPr>
        </p:nvGraphicFramePr>
        <p:xfrm>
          <a:off x="5093208" y="0"/>
          <a:ext cx="70987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40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F44D5A-809E-BAC2-31EC-C7ECB5D48509}"/>
              </a:ext>
            </a:extLst>
          </p:cNvPr>
          <p:cNvSpPr>
            <a:spLocks noGrp="1"/>
          </p:cNvSpPr>
          <p:nvPr>
            <p:ph type="title"/>
          </p:nvPr>
        </p:nvSpPr>
        <p:spPr>
          <a:xfrm>
            <a:off x="466722" y="586855"/>
            <a:ext cx="3201366" cy="3387497"/>
          </a:xfrm>
        </p:spPr>
        <p:txBody>
          <a:bodyPr anchor="b">
            <a:normAutofit/>
          </a:bodyPr>
          <a:lstStyle/>
          <a:p>
            <a:pPr algn="r"/>
            <a:r>
              <a:rPr lang="fr-FR" sz="3400">
                <a:solidFill>
                  <a:srgbClr val="FFFFFF"/>
                </a:solidFill>
              </a:rPr>
              <a:t>Peines complémentaires</a:t>
            </a:r>
          </a:p>
        </p:txBody>
      </p:sp>
      <p:sp>
        <p:nvSpPr>
          <p:cNvPr id="3" name="Espace réservé du contenu 2">
            <a:extLst>
              <a:ext uri="{FF2B5EF4-FFF2-40B4-BE49-F238E27FC236}">
                <a16:creationId xmlns:a16="http://schemas.microsoft.com/office/drawing/2014/main" id="{85B02998-AB3D-6FF2-4364-C5C6EE98BA6B}"/>
              </a:ext>
            </a:extLst>
          </p:cNvPr>
          <p:cNvSpPr>
            <a:spLocks noGrp="1"/>
          </p:cNvSpPr>
          <p:nvPr>
            <p:ph idx="1"/>
          </p:nvPr>
        </p:nvSpPr>
        <p:spPr>
          <a:xfrm>
            <a:off x="4810259" y="649480"/>
            <a:ext cx="6555347" cy="5546047"/>
          </a:xfrm>
        </p:spPr>
        <p:txBody>
          <a:bodyPr anchor="ctr">
            <a:normAutofit/>
          </a:bodyPr>
          <a:lstStyle/>
          <a:p>
            <a:pPr marL="0" indent="0">
              <a:buNone/>
            </a:pPr>
            <a:endParaRPr lang="fr-FR" sz="2000" b="1" dirty="0"/>
          </a:p>
          <a:p>
            <a:pPr marL="0" indent="0">
              <a:buNone/>
            </a:pPr>
            <a:r>
              <a:rPr lang="fr-FR" sz="2000" b="1" dirty="0"/>
              <a:t>Les auteurs d'outrage sexiste peuvent être condamnées aux peines complémentaires suivantes :</a:t>
            </a:r>
          </a:p>
          <a:p>
            <a:r>
              <a:rPr lang="fr-FR" sz="2000" dirty="0"/>
              <a:t>obligation d'accomplir, le cas échéant à leurs frais, un </a:t>
            </a:r>
            <a:r>
              <a:rPr lang="fr-FR" sz="2000" dirty="0">
                <a:solidFill>
                  <a:schemeClr val="accent2"/>
                </a:solidFill>
              </a:rPr>
              <a:t>stage de lutte contre le sexisme et de sensibilisation à l'égalité entre les femmes et les hommes ;</a:t>
            </a:r>
          </a:p>
          <a:p>
            <a:r>
              <a:rPr lang="fr-FR" sz="2000" dirty="0"/>
              <a:t>obligation d'accomplir, le cas échéant à leurs frais, un </a:t>
            </a:r>
            <a:r>
              <a:rPr lang="fr-FR" sz="2000" dirty="0">
                <a:solidFill>
                  <a:srgbClr val="00B050"/>
                </a:solidFill>
              </a:rPr>
              <a:t>stage de citoyenneté ;</a:t>
            </a:r>
          </a:p>
          <a:p>
            <a:r>
              <a:rPr lang="fr-FR" sz="2000" dirty="0"/>
              <a:t>obligation d'accomplir, le cas échéant à leurs frais, un </a:t>
            </a:r>
            <a:r>
              <a:rPr lang="fr-FR" sz="2000" dirty="0">
                <a:solidFill>
                  <a:srgbClr val="7030A0"/>
                </a:solidFill>
              </a:rPr>
              <a:t>stage de sensibilisation à la lutte contre l'achat d'actes sexuels ;</a:t>
            </a:r>
          </a:p>
          <a:p>
            <a:r>
              <a:rPr lang="fr-FR" sz="2000" dirty="0"/>
              <a:t>obligation d'accomplir, le cas échéant à leurs frais, un </a:t>
            </a:r>
            <a:r>
              <a:rPr lang="fr-FR" sz="2000" dirty="0">
                <a:solidFill>
                  <a:schemeClr val="accent1"/>
                </a:solidFill>
              </a:rPr>
              <a:t>stage de responsabilisation pour la prévention et la lutte contre les violences au sein du couple et les violences sexistes ;</a:t>
            </a:r>
          </a:p>
          <a:p>
            <a:r>
              <a:rPr lang="fr-FR" sz="2000" dirty="0"/>
              <a:t>un </a:t>
            </a:r>
            <a:r>
              <a:rPr lang="fr-FR" sz="2000" b="1" dirty="0"/>
              <a:t>travail d'intérêt général </a:t>
            </a:r>
            <a:r>
              <a:rPr lang="fr-FR" sz="2000" dirty="0"/>
              <a:t>pour une durée de 20 à 120 heures.</a:t>
            </a:r>
          </a:p>
          <a:p>
            <a:endParaRPr lang="fr-FR" sz="2000" dirty="0"/>
          </a:p>
        </p:txBody>
      </p:sp>
    </p:spTree>
    <p:extLst>
      <p:ext uri="{BB962C8B-B14F-4D97-AF65-F5344CB8AC3E}">
        <p14:creationId xmlns:p14="http://schemas.microsoft.com/office/powerpoint/2010/main" val="369279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Espace réservé du contenu 2">
            <a:extLst>
              <a:ext uri="{FF2B5EF4-FFF2-40B4-BE49-F238E27FC236}">
                <a16:creationId xmlns:a16="http://schemas.microsoft.com/office/drawing/2014/main" id="{5D23C50A-4D90-CC27-31AF-8AD634786954}"/>
              </a:ext>
            </a:extLst>
          </p:cNvPr>
          <p:cNvGraphicFramePr>
            <a:graphicFrameLocks noGrp="1"/>
          </p:cNvGraphicFramePr>
          <p:nvPr>
            <p:ph idx="4294967295"/>
            <p:extLst>
              <p:ext uri="{D42A27DB-BD31-4B8C-83A1-F6EECF244321}">
                <p14:modId xmlns:p14="http://schemas.microsoft.com/office/powerpoint/2010/main" val="154171387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4240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3605</Words>
  <Application>Microsoft Office PowerPoint</Application>
  <PresentationFormat>Grand écran</PresentationFormat>
  <Paragraphs>229</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Calibri Light</vt:lpstr>
      <vt:lpstr>Source Sans Pro</vt:lpstr>
      <vt:lpstr>Wingdings</vt:lpstr>
      <vt:lpstr>Thème Office</vt:lpstr>
      <vt:lpstr>Les violences sexistes et sexuelles : formes, peines, recours</vt:lpstr>
      <vt:lpstr>Présentation PowerPoint</vt:lpstr>
      <vt:lpstr>1./ L’outrage sexiste</vt:lpstr>
      <vt:lpstr>Les peines – l’article 621-1 du Code pénal (contravention de 4ème classe)</vt:lpstr>
      <vt:lpstr>Présentation PowerPoint</vt:lpstr>
      <vt:lpstr>Présentation PowerPoint</vt:lpstr>
      <vt:lpstr>Les peines : le harcèlement est un délit</vt:lpstr>
      <vt:lpstr>Peines complémentaires</vt:lpstr>
      <vt:lpstr>Présentation PowerPoint</vt:lpstr>
      <vt:lpstr>3./ LES VIOLENCES CONJUGALES</vt:lpstr>
      <vt:lpstr>Présentation PowerPoint</vt:lpstr>
      <vt:lpstr>Présentation PowerPoint</vt:lpstr>
      <vt:lpstr>4./ LES VIOLENCES SEXUELLES</vt:lpstr>
      <vt:lpstr>Présentation PowerPoint</vt:lpstr>
      <vt:lpstr>Présentation PowerPoint</vt:lpstr>
      <vt:lpstr>Présentation PowerPoint</vt:lpstr>
      <vt:lpstr>5./ Mutilations</vt:lpstr>
      <vt:lpstr>Les peines</vt:lpstr>
      <vt:lpstr>Présentation PowerPoint</vt:lpstr>
      <vt:lpstr>6./ Mariage forcé</vt:lpstr>
      <vt:lpstr>Présentation PowerPoint</vt:lpstr>
      <vt:lpstr>L’ORDONNANCE DE PROTECTION 515-9 et suivants Code civil</vt:lpstr>
      <vt:lpstr>Que faire si je suis victime de violence ?</vt:lpstr>
      <vt:lpstr>Présentation PowerPoint</vt:lpstr>
      <vt:lpstr>Présentation PowerPoint</vt:lpstr>
      <vt:lpstr>Présentation PowerPoint</vt:lpstr>
      <vt:lpstr>Présentation PowerPoint</vt:lpstr>
      <vt:lpstr>Témoins : Comment agir ? https://arretonslesviolences.gouv.fr/je-suis-temoin </vt:lpstr>
      <vt:lpstr>Témoins : Comment agir ? https://arretonslesviolences.gouv.fr/je-suis-temoin </vt:lpstr>
      <vt:lpstr>Comment sauvegarder des preuves ? https://memo-de-vie.org/</vt:lpstr>
      <vt:lpstr>Comment connaitre les démarches sociales et juridiques? https://parcours-victimes.fr/ </vt:lpstr>
      <vt:lpstr>Associations lyonnaises et permanences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Lutter contre les violences sexistes et sexuelles</dc:title>
  <dc:creator>Valérie DOR</dc:creator>
  <cp:lastModifiedBy>Mirela DUBOLARU</cp:lastModifiedBy>
  <cp:revision>31</cp:revision>
  <cp:lastPrinted>2023-03-07T17:19:21Z</cp:lastPrinted>
  <dcterms:created xsi:type="dcterms:W3CDTF">2023-02-23T17:10:18Z</dcterms:created>
  <dcterms:modified xsi:type="dcterms:W3CDTF">2023-03-08T11:44:11Z</dcterms:modified>
</cp:coreProperties>
</file>